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256" r:id="rId5"/>
    <p:sldId id="266" r:id="rId6"/>
    <p:sldId id="267" r:id="rId7"/>
    <p:sldId id="263" r:id="rId8"/>
    <p:sldId id="268" r:id="rId9"/>
    <p:sldId id="269" r:id="rId10"/>
    <p:sldId id="270" r:id="rId11"/>
    <p:sldId id="271" r:id="rId12"/>
    <p:sldId id="273" r:id="rId13"/>
    <p:sldId id="272" r:id="rId14"/>
    <p:sldId id="274" r:id="rId15"/>
    <p:sldId id="277" r:id="rId16"/>
    <p:sldId id="278" r:id="rId17"/>
    <p:sldId id="279" r:id="rId18"/>
    <p:sldId id="280"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9B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598" autoAdjust="0"/>
  </p:normalViewPr>
  <p:slideViewPr>
    <p:cSldViewPr snapToGrid="0">
      <p:cViewPr varScale="1">
        <p:scale>
          <a:sx n="114" d="100"/>
          <a:sy n="114" d="100"/>
        </p:scale>
        <p:origin x="414" y="10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image" Target="../media/image14.jpg"/><Relationship Id="rId4" Type="http://schemas.openxmlformats.org/officeDocument/2006/relationships/image" Target="../media/image17.jfif"/></Relationships>
</file>

<file path=ppt/diagrams/_rels/drawing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image" Target="../media/image14.jpg"/><Relationship Id="rId4" Type="http://schemas.openxmlformats.org/officeDocument/2006/relationships/image" Target="../media/image17.jfif"/></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000" b="1" dirty="0">
              <a:solidFill>
                <a:schemeClr val="accent5"/>
              </a:solidFill>
            </a:rPr>
            <a:t>Product owner</a:t>
          </a:r>
          <a:endParaRPr lang="en-US" sz="1600" b="0" dirty="0">
            <a:solidFill>
              <a:sysClr val="windowText" lastClr="000000"/>
            </a:solidFill>
            <a:latin typeface="+mn-lt"/>
          </a:endParaRP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000" b="1" dirty="0">
              <a:solidFill>
                <a:schemeClr val="accent5"/>
              </a:solidFill>
            </a:rPr>
            <a:t>Business analyst</a:t>
          </a:r>
          <a:endParaRPr lang="en-US" sz="1600" b="0" dirty="0">
            <a:solidFill>
              <a:schemeClr val="tx1"/>
            </a:solidFill>
            <a:latin typeface="+mn-lt"/>
          </a:endParaRP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000" b="1" dirty="0">
              <a:solidFill>
                <a:schemeClr val="accent5"/>
              </a:solidFill>
            </a:rPr>
            <a:t>Scrum master</a:t>
          </a:r>
          <a:endParaRPr lang="en-US" sz="1600" b="0" dirty="0">
            <a:solidFill>
              <a:schemeClr val="tx1"/>
            </a:solidFill>
            <a:latin typeface="+mn-lt"/>
          </a:endParaRP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marL="0" lvl="0" indent="0" algn="ctr" defTabSz="889000">
            <a:lnSpc>
              <a:spcPct val="100000"/>
            </a:lnSpc>
            <a:spcBef>
              <a:spcPct val="0"/>
            </a:spcBef>
            <a:spcAft>
              <a:spcPct val="35000"/>
            </a:spcAft>
            <a:buNone/>
            <a:defRPr b="1" spc="20">
              <a:latin typeface="+mj-lt"/>
            </a:defRPr>
          </a:pPr>
          <a:r>
            <a:rPr lang="en-US" sz="2000" b="1" kern="1200" spc="20" dirty="0">
              <a:solidFill>
                <a:srgbClr val="276D77"/>
              </a:solidFill>
              <a:latin typeface="Avenir Next LT Pro"/>
              <a:ea typeface="+mn-ea"/>
              <a:cs typeface="+mn-cs"/>
            </a:rPr>
            <a:t>Development team</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23193" custScaleY="123193"/>
      <dgm:spPr>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3000" r="-33000"/>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23193" custScaleY="123193"/>
      <dgm:spPr>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23193" custScaleY="123193"/>
      <dgm:spPr>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23193" custScaleY="123193"/>
      <dgm:spPr>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000" b="-1000"/>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8F7755-B631-48E5-85B0-70ABCFABED3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ru-RU"/>
        </a:p>
      </dgm:t>
    </dgm:pt>
    <dgm:pt modelId="{599A60E7-5339-4619-B5A8-F6782A72FB90}">
      <dgm:prSet phldrT="[Text]"/>
      <dgm:spPr/>
      <dgm:t>
        <a:bodyPr/>
        <a:lstStyle/>
        <a:p>
          <a:r>
            <a:rPr lang="en-US" b="0" i="0" dirty="0"/>
            <a:t>Keep the team organized, on track, and focused on what matters</a:t>
          </a:r>
          <a:endParaRPr lang="ru-RU" dirty="0"/>
        </a:p>
      </dgm:t>
    </dgm:pt>
    <dgm:pt modelId="{AA8009DC-E2B1-4CE5-B034-67C1D0B76389}" type="parTrans" cxnId="{DFF025AA-77CA-481F-88D7-39FC42ABE2A9}">
      <dgm:prSet/>
      <dgm:spPr/>
      <dgm:t>
        <a:bodyPr/>
        <a:lstStyle/>
        <a:p>
          <a:endParaRPr lang="ru-RU"/>
        </a:p>
      </dgm:t>
    </dgm:pt>
    <dgm:pt modelId="{2DA29C39-298D-4EBA-915E-BDF04B8822B8}" type="sibTrans" cxnId="{DFF025AA-77CA-481F-88D7-39FC42ABE2A9}">
      <dgm:prSet/>
      <dgm:spPr/>
      <dgm:t>
        <a:bodyPr/>
        <a:lstStyle/>
        <a:p>
          <a:endParaRPr lang="ru-RU"/>
        </a:p>
      </dgm:t>
    </dgm:pt>
    <dgm:pt modelId="{8D75A369-E456-4F31-B384-F47A23014CC2}">
      <dgm:prSet phldrT="[Text]"/>
      <dgm:spPr/>
      <dgm:t>
        <a:bodyPr/>
        <a:lstStyle/>
        <a:p>
          <a:r>
            <a:rPr lang="en-US" b="0" i="0" dirty="0"/>
            <a:t>Serve as a bridge between product owner and development</a:t>
          </a:r>
          <a:endParaRPr lang="ru-RU" dirty="0"/>
        </a:p>
      </dgm:t>
    </dgm:pt>
    <dgm:pt modelId="{5D0F3CA0-D622-4D79-9AB7-68B2696D649B}" type="parTrans" cxnId="{26DD8413-AB77-43CB-AAFA-B3954DFF1DB5}">
      <dgm:prSet/>
      <dgm:spPr/>
      <dgm:t>
        <a:bodyPr/>
        <a:lstStyle/>
        <a:p>
          <a:endParaRPr lang="ru-RU"/>
        </a:p>
      </dgm:t>
    </dgm:pt>
    <dgm:pt modelId="{8AE89869-74B4-413F-9208-EE2B7EB3E981}" type="sibTrans" cxnId="{26DD8413-AB77-43CB-AAFA-B3954DFF1DB5}">
      <dgm:prSet/>
      <dgm:spPr/>
      <dgm:t>
        <a:bodyPr/>
        <a:lstStyle/>
        <a:p>
          <a:endParaRPr lang="ru-RU"/>
        </a:p>
      </dgm:t>
    </dgm:pt>
    <dgm:pt modelId="{47658EC1-9BE0-4D89-B1B6-893AF4F77EBC}">
      <dgm:prSet phldrT="[Text]"/>
      <dgm:spPr/>
      <dgm:t>
        <a:bodyPr/>
        <a:lstStyle/>
        <a:p>
          <a:r>
            <a:rPr lang="en-US" b="0" i="0" dirty="0"/>
            <a:t>Clear obstacles and protect the team from distractions</a:t>
          </a:r>
          <a:endParaRPr lang="ru-RU" dirty="0"/>
        </a:p>
      </dgm:t>
    </dgm:pt>
    <dgm:pt modelId="{5A738682-A85B-4792-8A3B-4EDD6707FEDB}" type="parTrans" cxnId="{9C8395F0-D838-4CFE-8353-81CD6939BC56}">
      <dgm:prSet/>
      <dgm:spPr/>
      <dgm:t>
        <a:bodyPr/>
        <a:lstStyle/>
        <a:p>
          <a:endParaRPr lang="ru-RU"/>
        </a:p>
      </dgm:t>
    </dgm:pt>
    <dgm:pt modelId="{5A21DD02-89EE-4E59-AEBE-62351178F2AB}" type="sibTrans" cxnId="{9C8395F0-D838-4CFE-8353-81CD6939BC56}">
      <dgm:prSet/>
      <dgm:spPr/>
      <dgm:t>
        <a:bodyPr/>
        <a:lstStyle/>
        <a:p>
          <a:endParaRPr lang="ru-RU"/>
        </a:p>
      </dgm:t>
    </dgm:pt>
    <dgm:pt modelId="{142FB0A1-67B4-4FCF-91E9-9D28AAF5F5F9}">
      <dgm:prSet phldrT="[Text]"/>
      <dgm:spPr/>
      <dgm:t>
        <a:bodyPr/>
        <a:lstStyle/>
        <a:p>
          <a:r>
            <a:rPr lang="en-US" b="0" i="0"/>
            <a:t>Lead through influence and credibility</a:t>
          </a:r>
          <a:endParaRPr lang="ru-RU" dirty="0"/>
        </a:p>
      </dgm:t>
    </dgm:pt>
    <dgm:pt modelId="{4E24A9F3-C263-4421-BBF7-9388FD24C040}" type="parTrans" cxnId="{BDD8AF0F-3AC6-4EF3-A9F5-143B8CC8230A}">
      <dgm:prSet/>
      <dgm:spPr/>
      <dgm:t>
        <a:bodyPr/>
        <a:lstStyle/>
        <a:p>
          <a:endParaRPr lang="ru-RU"/>
        </a:p>
      </dgm:t>
    </dgm:pt>
    <dgm:pt modelId="{F50A52A5-1ACC-4CD0-A3EF-4D2B67B2D987}" type="sibTrans" cxnId="{BDD8AF0F-3AC6-4EF3-A9F5-143B8CC8230A}">
      <dgm:prSet/>
      <dgm:spPr/>
      <dgm:t>
        <a:bodyPr/>
        <a:lstStyle/>
        <a:p>
          <a:endParaRPr lang="ru-RU"/>
        </a:p>
      </dgm:t>
    </dgm:pt>
    <dgm:pt modelId="{9ABF0A72-60F8-427B-9072-85042CED875C}" type="pres">
      <dgm:prSet presAssocID="{BB8F7755-B631-48E5-85B0-70ABCFABED35}" presName="linear" presStyleCnt="0">
        <dgm:presLayoutVars>
          <dgm:dir/>
          <dgm:animLvl val="lvl"/>
          <dgm:resizeHandles val="exact"/>
        </dgm:presLayoutVars>
      </dgm:prSet>
      <dgm:spPr/>
    </dgm:pt>
    <dgm:pt modelId="{90225533-741F-4CB1-8FBB-7971AB2392A7}" type="pres">
      <dgm:prSet presAssocID="{599A60E7-5339-4619-B5A8-F6782A72FB90}" presName="parentLin" presStyleCnt="0"/>
      <dgm:spPr/>
    </dgm:pt>
    <dgm:pt modelId="{5343CC41-7593-4D0A-9314-66C64E8DD5F4}" type="pres">
      <dgm:prSet presAssocID="{599A60E7-5339-4619-B5A8-F6782A72FB90}" presName="parentLeftMargin" presStyleLbl="node1" presStyleIdx="0" presStyleCnt="4"/>
      <dgm:spPr/>
    </dgm:pt>
    <dgm:pt modelId="{6281EC06-2103-48EC-8D5A-29D1B7C8C4B1}" type="pres">
      <dgm:prSet presAssocID="{599A60E7-5339-4619-B5A8-F6782A72FB90}" presName="parentText" presStyleLbl="node1" presStyleIdx="0" presStyleCnt="4">
        <dgm:presLayoutVars>
          <dgm:chMax val="0"/>
          <dgm:bulletEnabled val="1"/>
        </dgm:presLayoutVars>
      </dgm:prSet>
      <dgm:spPr/>
    </dgm:pt>
    <dgm:pt modelId="{D5862B3D-A3CA-4BFD-8207-ADF43D34FF91}" type="pres">
      <dgm:prSet presAssocID="{599A60E7-5339-4619-B5A8-F6782A72FB90}" presName="negativeSpace" presStyleCnt="0"/>
      <dgm:spPr/>
    </dgm:pt>
    <dgm:pt modelId="{979D5F89-A1E8-4158-B3FF-B9288E5D4F06}" type="pres">
      <dgm:prSet presAssocID="{599A60E7-5339-4619-B5A8-F6782A72FB90}" presName="childText" presStyleLbl="conFgAcc1" presStyleIdx="0" presStyleCnt="4">
        <dgm:presLayoutVars>
          <dgm:bulletEnabled val="1"/>
        </dgm:presLayoutVars>
      </dgm:prSet>
      <dgm:spPr/>
    </dgm:pt>
    <dgm:pt modelId="{3EAD819B-ACA6-480B-A4DC-E59B137AC2BE}" type="pres">
      <dgm:prSet presAssocID="{2DA29C39-298D-4EBA-915E-BDF04B8822B8}" presName="spaceBetweenRectangles" presStyleCnt="0"/>
      <dgm:spPr/>
    </dgm:pt>
    <dgm:pt modelId="{4DBE2585-8FC2-4415-A27F-A64E79B9F8D5}" type="pres">
      <dgm:prSet presAssocID="{8D75A369-E456-4F31-B384-F47A23014CC2}" presName="parentLin" presStyleCnt="0"/>
      <dgm:spPr/>
    </dgm:pt>
    <dgm:pt modelId="{10CCFED8-E2E4-410B-86F3-26ADF6BFF2F2}" type="pres">
      <dgm:prSet presAssocID="{8D75A369-E456-4F31-B384-F47A23014CC2}" presName="parentLeftMargin" presStyleLbl="node1" presStyleIdx="0" presStyleCnt="4"/>
      <dgm:spPr/>
    </dgm:pt>
    <dgm:pt modelId="{9BDB0B5F-9831-4785-B608-B17B2508204E}" type="pres">
      <dgm:prSet presAssocID="{8D75A369-E456-4F31-B384-F47A23014CC2}" presName="parentText" presStyleLbl="node1" presStyleIdx="1" presStyleCnt="4">
        <dgm:presLayoutVars>
          <dgm:chMax val="0"/>
          <dgm:bulletEnabled val="1"/>
        </dgm:presLayoutVars>
      </dgm:prSet>
      <dgm:spPr/>
    </dgm:pt>
    <dgm:pt modelId="{2A9F2769-6D9C-4E68-9C93-5A4C1CEACA8F}" type="pres">
      <dgm:prSet presAssocID="{8D75A369-E456-4F31-B384-F47A23014CC2}" presName="negativeSpace" presStyleCnt="0"/>
      <dgm:spPr/>
    </dgm:pt>
    <dgm:pt modelId="{BD2D31CD-C8B2-4AF5-A75A-B2B59D19C0F8}" type="pres">
      <dgm:prSet presAssocID="{8D75A369-E456-4F31-B384-F47A23014CC2}" presName="childText" presStyleLbl="conFgAcc1" presStyleIdx="1" presStyleCnt="4">
        <dgm:presLayoutVars>
          <dgm:bulletEnabled val="1"/>
        </dgm:presLayoutVars>
      </dgm:prSet>
      <dgm:spPr/>
    </dgm:pt>
    <dgm:pt modelId="{C7E4E543-10EC-4568-B260-7DD1ABECA2C6}" type="pres">
      <dgm:prSet presAssocID="{8AE89869-74B4-413F-9208-EE2B7EB3E981}" presName="spaceBetweenRectangles" presStyleCnt="0"/>
      <dgm:spPr/>
    </dgm:pt>
    <dgm:pt modelId="{2B366DC0-B95A-4C24-80C0-73D0841941A1}" type="pres">
      <dgm:prSet presAssocID="{47658EC1-9BE0-4D89-B1B6-893AF4F77EBC}" presName="parentLin" presStyleCnt="0"/>
      <dgm:spPr/>
    </dgm:pt>
    <dgm:pt modelId="{012A1392-DB7A-46AB-ADE7-CFF6650856A6}" type="pres">
      <dgm:prSet presAssocID="{47658EC1-9BE0-4D89-B1B6-893AF4F77EBC}" presName="parentLeftMargin" presStyleLbl="node1" presStyleIdx="1" presStyleCnt="4"/>
      <dgm:spPr/>
    </dgm:pt>
    <dgm:pt modelId="{F6B8331E-53FC-458E-B412-92247415A7A9}" type="pres">
      <dgm:prSet presAssocID="{47658EC1-9BE0-4D89-B1B6-893AF4F77EBC}" presName="parentText" presStyleLbl="node1" presStyleIdx="2" presStyleCnt="4">
        <dgm:presLayoutVars>
          <dgm:chMax val="0"/>
          <dgm:bulletEnabled val="1"/>
        </dgm:presLayoutVars>
      </dgm:prSet>
      <dgm:spPr/>
    </dgm:pt>
    <dgm:pt modelId="{EF976911-9C66-4339-9FE9-BB63FDD3474E}" type="pres">
      <dgm:prSet presAssocID="{47658EC1-9BE0-4D89-B1B6-893AF4F77EBC}" presName="negativeSpace" presStyleCnt="0"/>
      <dgm:spPr/>
    </dgm:pt>
    <dgm:pt modelId="{13863A1D-27C9-42A6-ACFA-DB9E82DCB88E}" type="pres">
      <dgm:prSet presAssocID="{47658EC1-9BE0-4D89-B1B6-893AF4F77EBC}" presName="childText" presStyleLbl="conFgAcc1" presStyleIdx="2" presStyleCnt="4">
        <dgm:presLayoutVars>
          <dgm:bulletEnabled val="1"/>
        </dgm:presLayoutVars>
      </dgm:prSet>
      <dgm:spPr/>
    </dgm:pt>
    <dgm:pt modelId="{BE53682F-5360-48C8-BFA9-D0E5021630AC}" type="pres">
      <dgm:prSet presAssocID="{5A21DD02-89EE-4E59-AEBE-62351178F2AB}" presName="spaceBetweenRectangles" presStyleCnt="0"/>
      <dgm:spPr/>
    </dgm:pt>
    <dgm:pt modelId="{8B5BB5C6-3CDD-4E56-AC1D-A517CAE8EE9A}" type="pres">
      <dgm:prSet presAssocID="{142FB0A1-67B4-4FCF-91E9-9D28AAF5F5F9}" presName="parentLin" presStyleCnt="0"/>
      <dgm:spPr/>
    </dgm:pt>
    <dgm:pt modelId="{8E664906-BBB4-4177-9844-8052EB2E8936}" type="pres">
      <dgm:prSet presAssocID="{142FB0A1-67B4-4FCF-91E9-9D28AAF5F5F9}" presName="parentLeftMargin" presStyleLbl="node1" presStyleIdx="2" presStyleCnt="4"/>
      <dgm:spPr/>
    </dgm:pt>
    <dgm:pt modelId="{CEF49257-27C5-4483-B896-7F28FA13BE6E}" type="pres">
      <dgm:prSet presAssocID="{142FB0A1-67B4-4FCF-91E9-9D28AAF5F5F9}" presName="parentText" presStyleLbl="node1" presStyleIdx="3" presStyleCnt="4">
        <dgm:presLayoutVars>
          <dgm:chMax val="0"/>
          <dgm:bulletEnabled val="1"/>
        </dgm:presLayoutVars>
      </dgm:prSet>
      <dgm:spPr/>
    </dgm:pt>
    <dgm:pt modelId="{97C50879-B7E4-4F33-87EB-B9EDD2BFFC7F}" type="pres">
      <dgm:prSet presAssocID="{142FB0A1-67B4-4FCF-91E9-9D28AAF5F5F9}" presName="negativeSpace" presStyleCnt="0"/>
      <dgm:spPr/>
    </dgm:pt>
    <dgm:pt modelId="{58072119-73DE-49DF-A16A-037207C44703}" type="pres">
      <dgm:prSet presAssocID="{142FB0A1-67B4-4FCF-91E9-9D28AAF5F5F9}" presName="childText" presStyleLbl="conFgAcc1" presStyleIdx="3" presStyleCnt="4">
        <dgm:presLayoutVars>
          <dgm:bulletEnabled val="1"/>
        </dgm:presLayoutVars>
      </dgm:prSet>
      <dgm:spPr/>
    </dgm:pt>
  </dgm:ptLst>
  <dgm:cxnLst>
    <dgm:cxn modelId="{AAB8A101-258F-4DC8-AFCC-C1E0C9604E74}" type="presOf" srcId="{599A60E7-5339-4619-B5A8-F6782A72FB90}" destId="{5343CC41-7593-4D0A-9314-66C64E8DD5F4}" srcOrd="0" destOrd="0" presId="urn:microsoft.com/office/officeart/2005/8/layout/list1"/>
    <dgm:cxn modelId="{BDD8AF0F-3AC6-4EF3-A9F5-143B8CC8230A}" srcId="{BB8F7755-B631-48E5-85B0-70ABCFABED35}" destId="{142FB0A1-67B4-4FCF-91E9-9D28AAF5F5F9}" srcOrd="3" destOrd="0" parTransId="{4E24A9F3-C263-4421-BBF7-9388FD24C040}" sibTransId="{F50A52A5-1ACC-4CD0-A3EF-4D2B67B2D987}"/>
    <dgm:cxn modelId="{2E853511-9E16-4498-B21E-0E81FD46F3D1}" type="presOf" srcId="{47658EC1-9BE0-4D89-B1B6-893AF4F77EBC}" destId="{F6B8331E-53FC-458E-B412-92247415A7A9}" srcOrd="1" destOrd="0" presId="urn:microsoft.com/office/officeart/2005/8/layout/list1"/>
    <dgm:cxn modelId="{26DD8413-AB77-43CB-AAFA-B3954DFF1DB5}" srcId="{BB8F7755-B631-48E5-85B0-70ABCFABED35}" destId="{8D75A369-E456-4F31-B384-F47A23014CC2}" srcOrd="1" destOrd="0" parTransId="{5D0F3CA0-D622-4D79-9AB7-68B2696D649B}" sibTransId="{8AE89869-74B4-413F-9208-EE2B7EB3E981}"/>
    <dgm:cxn modelId="{3DE08644-DE92-4530-A660-3312CACA4120}" type="presOf" srcId="{BB8F7755-B631-48E5-85B0-70ABCFABED35}" destId="{9ABF0A72-60F8-427B-9072-85042CED875C}" srcOrd="0" destOrd="0" presId="urn:microsoft.com/office/officeart/2005/8/layout/list1"/>
    <dgm:cxn modelId="{18E0F887-B252-44E6-8ED7-D1B7634D211D}" type="presOf" srcId="{47658EC1-9BE0-4D89-B1B6-893AF4F77EBC}" destId="{012A1392-DB7A-46AB-ADE7-CFF6650856A6}" srcOrd="0" destOrd="0" presId="urn:microsoft.com/office/officeart/2005/8/layout/list1"/>
    <dgm:cxn modelId="{DFF025AA-77CA-481F-88D7-39FC42ABE2A9}" srcId="{BB8F7755-B631-48E5-85B0-70ABCFABED35}" destId="{599A60E7-5339-4619-B5A8-F6782A72FB90}" srcOrd="0" destOrd="0" parTransId="{AA8009DC-E2B1-4CE5-B034-67C1D0B76389}" sibTransId="{2DA29C39-298D-4EBA-915E-BDF04B8822B8}"/>
    <dgm:cxn modelId="{6F616BAB-A8FE-46DF-910F-331BD61215C6}" type="presOf" srcId="{599A60E7-5339-4619-B5A8-F6782A72FB90}" destId="{6281EC06-2103-48EC-8D5A-29D1B7C8C4B1}" srcOrd="1" destOrd="0" presId="urn:microsoft.com/office/officeart/2005/8/layout/list1"/>
    <dgm:cxn modelId="{96EBF9B0-4CDF-43DF-8094-0B7E2279C9EB}" type="presOf" srcId="{142FB0A1-67B4-4FCF-91E9-9D28AAF5F5F9}" destId="{CEF49257-27C5-4483-B896-7F28FA13BE6E}" srcOrd="1" destOrd="0" presId="urn:microsoft.com/office/officeart/2005/8/layout/list1"/>
    <dgm:cxn modelId="{09AE70C3-1D15-40C2-9EF7-F7CAE15C2D4E}" type="presOf" srcId="{8D75A369-E456-4F31-B384-F47A23014CC2}" destId="{10CCFED8-E2E4-410B-86F3-26ADF6BFF2F2}" srcOrd="0" destOrd="0" presId="urn:microsoft.com/office/officeart/2005/8/layout/list1"/>
    <dgm:cxn modelId="{48F165D2-C8E5-4089-86CD-2869A7C82E67}" type="presOf" srcId="{8D75A369-E456-4F31-B384-F47A23014CC2}" destId="{9BDB0B5F-9831-4785-B608-B17B2508204E}" srcOrd="1" destOrd="0" presId="urn:microsoft.com/office/officeart/2005/8/layout/list1"/>
    <dgm:cxn modelId="{9C8395F0-D838-4CFE-8353-81CD6939BC56}" srcId="{BB8F7755-B631-48E5-85B0-70ABCFABED35}" destId="{47658EC1-9BE0-4D89-B1B6-893AF4F77EBC}" srcOrd="2" destOrd="0" parTransId="{5A738682-A85B-4792-8A3B-4EDD6707FEDB}" sibTransId="{5A21DD02-89EE-4E59-AEBE-62351178F2AB}"/>
    <dgm:cxn modelId="{A2624AFE-4009-4FFE-845A-8047C7C2807F}" type="presOf" srcId="{142FB0A1-67B4-4FCF-91E9-9D28AAF5F5F9}" destId="{8E664906-BBB4-4177-9844-8052EB2E8936}" srcOrd="0" destOrd="0" presId="urn:microsoft.com/office/officeart/2005/8/layout/list1"/>
    <dgm:cxn modelId="{6C628035-A5EA-4C9E-A7E6-E7BC0AADBF31}" type="presParOf" srcId="{9ABF0A72-60F8-427B-9072-85042CED875C}" destId="{90225533-741F-4CB1-8FBB-7971AB2392A7}" srcOrd="0" destOrd="0" presId="urn:microsoft.com/office/officeart/2005/8/layout/list1"/>
    <dgm:cxn modelId="{1C3F9FAB-6278-475E-8B88-8F8BECC6B395}" type="presParOf" srcId="{90225533-741F-4CB1-8FBB-7971AB2392A7}" destId="{5343CC41-7593-4D0A-9314-66C64E8DD5F4}" srcOrd="0" destOrd="0" presId="urn:microsoft.com/office/officeart/2005/8/layout/list1"/>
    <dgm:cxn modelId="{E95E717C-A11B-4426-AAC5-F1AC82825E02}" type="presParOf" srcId="{90225533-741F-4CB1-8FBB-7971AB2392A7}" destId="{6281EC06-2103-48EC-8D5A-29D1B7C8C4B1}" srcOrd="1" destOrd="0" presId="urn:microsoft.com/office/officeart/2005/8/layout/list1"/>
    <dgm:cxn modelId="{BEDE9071-5DE0-42B7-BF5E-4079FA350EBD}" type="presParOf" srcId="{9ABF0A72-60F8-427B-9072-85042CED875C}" destId="{D5862B3D-A3CA-4BFD-8207-ADF43D34FF91}" srcOrd="1" destOrd="0" presId="urn:microsoft.com/office/officeart/2005/8/layout/list1"/>
    <dgm:cxn modelId="{8CF93FE3-BCFE-43B8-945C-F34501B8CFA6}" type="presParOf" srcId="{9ABF0A72-60F8-427B-9072-85042CED875C}" destId="{979D5F89-A1E8-4158-B3FF-B9288E5D4F06}" srcOrd="2" destOrd="0" presId="urn:microsoft.com/office/officeart/2005/8/layout/list1"/>
    <dgm:cxn modelId="{8C3CBC22-C1BC-48BB-A875-4F2621AC4446}" type="presParOf" srcId="{9ABF0A72-60F8-427B-9072-85042CED875C}" destId="{3EAD819B-ACA6-480B-A4DC-E59B137AC2BE}" srcOrd="3" destOrd="0" presId="urn:microsoft.com/office/officeart/2005/8/layout/list1"/>
    <dgm:cxn modelId="{156673AE-99D0-48B1-BE59-365A3335C7A9}" type="presParOf" srcId="{9ABF0A72-60F8-427B-9072-85042CED875C}" destId="{4DBE2585-8FC2-4415-A27F-A64E79B9F8D5}" srcOrd="4" destOrd="0" presId="urn:microsoft.com/office/officeart/2005/8/layout/list1"/>
    <dgm:cxn modelId="{FAB8A8CC-87CC-4CF1-9173-822AD3806309}" type="presParOf" srcId="{4DBE2585-8FC2-4415-A27F-A64E79B9F8D5}" destId="{10CCFED8-E2E4-410B-86F3-26ADF6BFF2F2}" srcOrd="0" destOrd="0" presId="urn:microsoft.com/office/officeart/2005/8/layout/list1"/>
    <dgm:cxn modelId="{72BFBFD6-AF5F-48C9-8EEB-9A1E855A4B42}" type="presParOf" srcId="{4DBE2585-8FC2-4415-A27F-A64E79B9F8D5}" destId="{9BDB0B5F-9831-4785-B608-B17B2508204E}" srcOrd="1" destOrd="0" presId="urn:microsoft.com/office/officeart/2005/8/layout/list1"/>
    <dgm:cxn modelId="{00D83391-1081-4C26-A108-E0E2A7D81F85}" type="presParOf" srcId="{9ABF0A72-60F8-427B-9072-85042CED875C}" destId="{2A9F2769-6D9C-4E68-9C93-5A4C1CEACA8F}" srcOrd="5" destOrd="0" presId="urn:microsoft.com/office/officeart/2005/8/layout/list1"/>
    <dgm:cxn modelId="{C11D2C08-069C-43B1-9DEF-814604635681}" type="presParOf" srcId="{9ABF0A72-60F8-427B-9072-85042CED875C}" destId="{BD2D31CD-C8B2-4AF5-A75A-B2B59D19C0F8}" srcOrd="6" destOrd="0" presId="urn:microsoft.com/office/officeart/2005/8/layout/list1"/>
    <dgm:cxn modelId="{8777B069-FA08-47BF-B0B8-4C15464137F3}" type="presParOf" srcId="{9ABF0A72-60F8-427B-9072-85042CED875C}" destId="{C7E4E543-10EC-4568-B260-7DD1ABECA2C6}" srcOrd="7" destOrd="0" presId="urn:microsoft.com/office/officeart/2005/8/layout/list1"/>
    <dgm:cxn modelId="{02F1B3F2-C154-44BD-85F5-DDF3D2FAD397}" type="presParOf" srcId="{9ABF0A72-60F8-427B-9072-85042CED875C}" destId="{2B366DC0-B95A-4C24-80C0-73D0841941A1}" srcOrd="8" destOrd="0" presId="urn:microsoft.com/office/officeart/2005/8/layout/list1"/>
    <dgm:cxn modelId="{3F2A62F9-F96A-4F68-A5BB-81B17952B19F}" type="presParOf" srcId="{2B366DC0-B95A-4C24-80C0-73D0841941A1}" destId="{012A1392-DB7A-46AB-ADE7-CFF6650856A6}" srcOrd="0" destOrd="0" presId="urn:microsoft.com/office/officeart/2005/8/layout/list1"/>
    <dgm:cxn modelId="{FE88E670-BD7D-43BF-8AE2-5EEA9721FA3B}" type="presParOf" srcId="{2B366DC0-B95A-4C24-80C0-73D0841941A1}" destId="{F6B8331E-53FC-458E-B412-92247415A7A9}" srcOrd="1" destOrd="0" presId="urn:microsoft.com/office/officeart/2005/8/layout/list1"/>
    <dgm:cxn modelId="{40BFC2A2-EAE9-4B3C-A86B-6533968D4CB9}" type="presParOf" srcId="{9ABF0A72-60F8-427B-9072-85042CED875C}" destId="{EF976911-9C66-4339-9FE9-BB63FDD3474E}" srcOrd="9" destOrd="0" presId="urn:microsoft.com/office/officeart/2005/8/layout/list1"/>
    <dgm:cxn modelId="{97C2DCF0-C4CE-4217-87D3-438AF78ACD6A}" type="presParOf" srcId="{9ABF0A72-60F8-427B-9072-85042CED875C}" destId="{13863A1D-27C9-42A6-ACFA-DB9E82DCB88E}" srcOrd="10" destOrd="0" presId="urn:microsoft.com/office/officeart/2005/8/layout/list1"/>
    <dgm:cxn modelId="{EA47C424-2450-4EA7-8D7D-90460D332CDF}" type="presParOf" srcId="{9ABF0A72-60F8-427B-9072-85042CED875C}" destId="{BE53682F-5360-48C8-BFA9-D0E5021630AC}" srcOrd="11" destOrd="0" presId="urn:microsoft.com/office/officeart/2005/8/layout/list1"/>
    <dgm:cxn modelId="{163AAC7D-5C88-4AB5-A290-D3CBA92E088B}" type="presParOf" srcId="{9ABF0A72-60F8-427B-9072-85042CED875C}" destId="{8B5BB5C6-3CDD-4E56-AC1D-A517CAE8EE9A}" srcOrd="12" destOrd="0" presId="urn:microsoft.com/office/officeart/2005/8/layout/list1"/>
    <dgm:cxn modelId="{1CA02F38-D104-423E-8658-E137C2A72C3F}" type="presParOf" srcId="{8B5BB5C6-3CDD-4E56-AC1D-A517CAE8EE9A}" destId="{8E664906-BBB4-4177-9844-8052EB2E8936}" srcOrd="0" destOrd="0" presId="urn:microsoft.com/office/officeart/2005/8/layout/list1"/>
    <dgm:cxn modelId="{3EE8D979-F1CF-4B33-AF5E-C61421B5570A}" type="presParOf" srcId="{8B5BB5C6-3CDD-4E56-AC1D-A517CAE8EE9A}" destId="{CEF49257-27C5-4483-B896-7F28FA13BE6E}" srcOrd="1" destOrd="0" presId="urn:microsoft.com/office/officeart/2005/8/layout/list1"/>
    <dgm:cxn modelId="{E70169C4-2F17-4453-8C2E-051EDC1A357E}" type="presParOf" srcId="{9ABF0A72-60F8-427B-9072-85042CED875C}" destId="{97C50879-B7E4-4F33-87EB-B9EDD2BFFC7F}" srcOrd="13" destOrd="0" presId="urn:microsoft.com/office/officeart/2005/8/layout/list1"/>
    <dgm:cxn modelId="{F3E06A2A-B729-4C00-AF35-84577412B01D}" type="presParOf" srcId="{9ABF0A72-60F8-427B-9072-85042CED875C}" destId="{58072119-73DE-49DF-A16A-037207C4470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F90324-73C2-45F7-8B85-80EF8BC12955}" type="doc">
      <dgm:prSet loTypeId="urn:microsoft.com/office/officeart/2005/8/layout/chevron1" loCatId="process" qsTypeId="urn:microsoft.com/office/officeart/2005/8/quickstyle/simple1" qsCatId="simple" csTypeId="urn:microsoft.com/office/officeart/2005/8/colors/accent1_2" csCatId="accent1" phldr="1"/>
      <dgm:spPr/>
    </dgm:pt>
    <dgm:pt modelId="{D37285F1-246B-4450-B4D0-F85670FE4A99}">
      <dgm:prSet phldrT="[Text]"/>
      <dgm:spPr/>
      <dgm:t>
        <a:bodyPr/>
        <a:lstStyle/>
        <a:p>
          <a:r>
            <a:rPr lang="en-US" b="1" i="0" dirty="0"/>
            <a:t>Story estimation with planning poker</a:t>
          </a:r>
          <a:endParaRPr lang="ru-RU" dirty="0"/>
        </a:p>
      </dgm:t>
    </dgm:pt>
    <dgm:pt modelId="{F3FC8E5C-2EA0-4AD3-B4ED-542AD82330D9}" type="parTrans" cxnId="{24643759-BC83-41BD-BC5F-0EA19BCB0934}">
      <dgm:prSet/>
      <dgm:spPr/>
      <dgm:t>
        <a:bodyPr/>
        <a:lstStyle/>
        <a:p>
          <a:endParaRPr lang="ru-RU"/>
        </a:p>
      </dgm:t>
    </dgm:pt>
    <dgm:pt modelId="{BB583005-7AC0-4C60-8A56-12F3F0516A1B}" type="sibTrans" cxnId="{24643759-BC83-41BD-BC5F-0EA19BCB0934}">
      <dgm:prSet/>
      <dgm:spPr/>
      <dgm:t>
        <a:bodyPr/>
        <a:lstStyle/>
        <a:p>
          <a:endParaRPr lang="ru-RU"/>
        </a:p>
      </dgm:t>
    </dgm:pt>
    <dgm:pt modelId="{0256CBF9-D4DA-4C77-9EB4-F654B68D232B}">
      <dgm:prSet phldrT="[Text]"/>
      <dgm:spPr/>
      <dgm:t>
        <a:bodyPr/>
        <a:lstStyle/>
        <a:p>
          <a:r>
            <a:rPr lang="en-US" b="1" i="0" dirty="0"/>
            <a:t>Dividing stories by tasks</a:t>
          </a:r>
          <a:endParaRPr lang="ru-RU" dirty="0"/>
        </a:p>
      </dgm:t>
    </dgm:pt>
    <dgm:pt modelId="{63DA17A1-78E0-4A12-B6B7-AB18A94D8532}" type="parTrans" cxnId="{0396270E-F1C8-46CE-B2E9-9F024033C8AF}">
      <dgm:prSet/>
      <dgm:spPr/>
      <dgm:t>
        <a:bodyPr/>
        <a:lstStyle/>
        <a:p>
          <a:endParaRPr lang="ru-RU"/>
        </a:p>
      </dgm:t>
    </dgm:pt>
    <dgm:pt modelId="{9CEA2109-E034-4EB8-A8F2-B02B925CE3E8}" type="sibTrans" cxnId="{0396270E-F1C8-46CE-B2E9-9F024033C8AF}">
      <dgm:prSet/>
      <dgm:spPr/>
      <dgm:t>
        <a:bodyPr/>
        <a:lstStyle/>
        <a:p>
          <a:endParaRPr lang="ru-RU"/>
        </a:p>
      </dgm:t>
    </dgm:pt>
    <dgm:pt modelId="{2092CD3A-12BB-4886-BD64-02CD4F989152}">
      <dgm:prSet phldrT="[Text]"/>
      <dgm:spPr/>
      <dgm:t>
        <a:bodyPr/>
        <a:lstStyle/>
        <a:p>
          <a:r>
            <a:rPr lang="en-US" b="1" i="0" dirty="0"/>
            <a:t>Dividing tasks by sprints</a:t>
          </a:r>
          <a:endParaRPr lang="ru-RU" dirty="0"/>
        </a:p>
      </dgm:t>
    </dgm:pt>
    <dgm:pt modelId="{B0322492-1917-4FED-BD13-53977CEC9B1A}" type="parTrans" cxnId="{A954F7B6-6D3B-45AF-A011-19A361D2DD2F}">
      <dgm:prSet/>
      <dgm:spPr/>
      <dgm:t>
        <a:bodyPr/>
        <a:lstStyle/>
        <a:p>
          <a:endParaRPr lang="ru-RU"/>
        </a:p>
      </dgm:t>
    </dgm:pt>
    <dgm:pt modelId="{01DF3B52-B7FC-49BF-BE9C-4AABE36CA29D}" type="sibTrans" cxnId="{A954F7B6-6D3B-45AF-A011-19A361D2DD2F}">
      <dgm:prSet/>
      <dgm:spPr/>
      <dgm:t>
        <a:bodyPr/>
        <a:lstStyle/>
        <a:p>
          <a:endParaRPr lang="ru-RU"/>
        </a:p>
      </dgm:t>
    </dgm:pt>
    <dgm:pt modelId="{5F10844F-A59A-400B-BC60-1E7CCA779137}">
      <dgm:prSet phldrT="[Text]"/>
      <dgm:spPr/>
      <dgm:t>
        <a:bodyPr/>
        <a:lstStyle/>
        <a:p>
          <a:r>
            <a:rPr lang="en-US" b="1" i="0" dirty="0"/>
            <a:t>Attaching developers to tasks</a:t>
          </a:r>
          <a:endParaRPr lang="ru-RU" dirty="0"/>
        </a:p>
      </dgm:t>
    </dgm:pt>
    <dgm:pt modelId="{5ABFC88D-6088-48DD-B6B4-AAA9281FC684}" type="parTrans" cxnId="{67F9DBDD-3770-4B01-9D8F-31CEB1DB9DD6}">
      <dgm:prSet/>
      <dgm:spPr/>
      <dgm:t>
        <a:bodyPr/>
        <a:lstStyle/>
        <a:p>
          <a:endParaRPr lang="ru-RU"/>
        </a:p>
      </dgm:t>
    </dgm:pt>
    <dgm:pt modelId="{8718B792-DB80-4359-A550-699704E5AA77}" type="sibTrans" cxnId="{67F9DBDD-3770-4B01-9D8F-31CEB1DB9DD6}">
      <dgm:prSet/>
      <dgm:spPr/>
      <dgm:t>
        <a:bodyPr/>
        <a:lstStyle/>
        <a:p>
          <a:endParaRPr lang="ru-RU"/>
        </a:p>
      </dgm:t>
    </dgm:pt>
    <dgm:pt modelId="{80940CE4-F08C-4F18-BF33-B079869FEF36}">
      <dgm:prSet phldrT="[Text]" custT="1"/>
      <dgm:spPr/>
      <dgm:t>
        <a:bodyPr/>
        <a:lstStyle/>
        <a:p>
          <a:r>
            <a:rPr lang="en-US" sz="1600" b="1" i="0" kern="1200" dirty="0"/>
            <a:t>Making sprints, it’s reviews and </a:t>
          </a:r>
          <a:r>
            <a:rPr lang="en-US" sz="1600" b="1" i="0" kern="1200" dirty="0">
              <a:solidFill>
                <a:prstClr val="white"/>
              </a:solidFill>
              <a:latin typeface="Avenir Next LT Pro"/>
              <a:ea typeface="+mn-ea"/>
              <a:cs typeface="+mn-cs"/>
            </a:rPr>
            <a:t>retrospective </a:t>
          </a:r>
          <a:endParaRPr lang="ru-RU" sz="1600" b="1" i="0" kern="1200" dirty="0">
            <a:solidFill>
              <a:prstClr val="white"/>
            </a:solidFill>
            <a:latin typeface="Avenir Next LT Pro"/>
            <a:ea typeface="+mn-ea"/>
            <a:cs typeface="+mn-cs"/>
          </a:endParaRPr>
        </a:p>
      </dgm:t>
    </dgm:pt>
    <dgm:pt modelId="{B565D7D7-F381-4ADF-AA8A-95D7F969A653}" type="parTrans" cxnId="{07D2D4FC-1128-406C-AAC4-0400B6B78157}">
      <dgm:prSet/>
      <dgm:spPr/>
      <dgm:t>
        <a:bodyPr/>
        <a:lstStyle/>
        <a:p>
          <a:endParaRPr lang="ru-RU"/>
        </a:p>
      </dgm:t>
    </dgm:pt>
    <dgm:pt modelId="{9F4781FF-F95A-461D-B27D-D083CECA9779}" type="sibTrans" cxnId="{07D2D4FC-1128-406C-AAC4-0400B6B78157}">
      <dgm:prSet/>
      <dgm:spPr/>
      <dgm:t>
        <a:bodyPr/>
        <a:lstStyle/>
        <a:p>
          <a:endParaRPr lang="ru-RU"/>
        </a:p>
      </dgm:t>
    </dgm:pt>
    <dgm:pt modelId="{56D0FF5A-03CB-472D-BB15-E233D8C65E9E}" type="pres">
      <dgm:prSet presAssocID="{53F90324-73C2-45F7-8B85-80EF8BC12955}" presName="Name0" presStyleCnt="0">
        <dgm:presLayoutVars>
          <dgm:dir/>
          <dgm:animLvl val="lvl"/>
          <dgm:resizeHandles val="exact"/>
        </dgm:presLayoutVars>
      </dgm:prSet>
      <dgm:spPr/>
    </dgm:pt>
    <dgm:pt modelId="{C6288171-3CE8-441F-9977-0D0595758A80}" type="pres">
      <dgm:prSet presAssocID="{D37285F1-246B-4450-B4D0-F85670FE4A99}" presName="parTxOnly" presStyleLbl="node1" presStyleIdx="0" presStyleCnt="5">
        <dgm:presLayoutVars>
          <dgm:chMax val="0"/>
          <dgm:chPref val="0"/>
          <dgm:bulletEnabled val="1"/>
        </dgm:presLayoutVars>
      </dgm:prSet>
      <dgm:spPr/>
    </dgm:pt>
    <dgm:pt modelId="{CE9356E3-A0EA-4971-8F25-EFCE762E8E65}" type="pres">
      <dgm:prSet presAssocID="{BB583005-7AC0-4C60-8A56-12F3F0516A1B}" presName="parTxOnlySpace" presStyleCnt="0"/>
      <dgm:spPr/>
    </dgm:pt>
    <dgm:pt modelId="{8C1FBA31-CCD5-4354-BBD9-A8393450AC15}" type="pres">
      <dgm:prSet presAssocID="{0256CBF9-D4DA-4C77-9EB4-F654B68D232B}" presName="parTxOnly" presStyleLbl="node1" presStyleIdx="1" presStyleCnt="5">
        <dgm:presLayoutVars>
          <dgm:chMax val="0"/>
          <dgm:chPref val="0"/>
          <dgm:bulletEnabled val="1"/>
        </dgm:presLayoutVars>
      </dgm:prSet>
      <dgm:spPr/>
    </dgm:pt>
    <dgm:pt modelId="{5BDB3AF1-C2F6-4F1E-A851-4B49550D743A}" type="pres">
      <dgm:prSet presAssocID="{9CEA2109-E034-4EB8-A8F2-B02B925CE3E8}" presName="parTxOnlySpace" presStyleCnt="0"/>
      <dgm:spPr/>
    </dgm:pt>
    <dgm:pt modelId="{6BBF834E-4C78-4E4D-9321-E03898234D6D}" type="pres">
      <dgm:prSet presAssocID="{5F10844F-A59A-400B-BC60-1E7CCA779137}" presName="parTxOnly" presStyleLbl="node1" presStyleIdx="2" presStyleCnt="5">
        <dgm:presLayoutVars>
          <dgm:chMax val="0"/>
          <dgm:chPref val="0"/>
          <dgm:bulletEnabled val="1"/>
        </dgm:presLayoutVars>
      </dgm:prSet>
      <dgm:spPr/>
    </dgm:pt>
    <dgm:pt modelId="{EB680484-61B9-4E0C-822D-4DB4DC42428C}" type="pres">
      <dgm:prSet presAssocID="{8718B792-DB80-4359-A550-699704E5AA77}" presName="parTxOnlySpace" presStyleCnt="0"/>
      <dgm:spPr/>
    </dgm:pt>
    <dgm:pt modelId="{1190972A-66FB-4CFF-A2D7-C15DD37987C3}" type="pres">
      <dgm:prSet presAssocID="{2092CD3A-12BB-4886-BD64-02CD4F989152}" presName="parTxOnly" presStyleLbl="node1" presStyleIdx="3" presStyleCnt="5">
        <dgm:presLayoutVars>
          <dgm:chMax val="0"/>
          <dgm:chPref val="0"/>
          <dgm:bulletEnabled val="1"/>
        </dgm:presLayoutVars>
      </dgm:prSet>
      <dgm:spPr/>
    </dgm:pt>
    <dgm:pt modelId="{71A25439-6EB9-4794-B5BF-37F894829F38}" type="pres">
      <dgm:prSet presAssocID="{01DF3B52-B7FC-49BF-BE9C-4AABE36CA29D}" presName="parTxOnlySpace" presStyleCnt="0"/>
      <dgm:spPr/>
    </dgm:pt>
    <dgm:pt modelId="{93379492-E2BE-4EBE-85FD-B69E0CC75994}" type="pres">
      <dgm:prSet presAssocID="{80940CE4-F08C-4F18-BF33-B079869FEF36}" presName="parTxOnly" presStyleLbl="node1" presStyleIdx="4" presStyleCnt="5">
        <dgm:presLayoutVars>
          <dgm:chMax val="0"/>
          <dgm:chPref val="0"/>
          <dgm:bulletEnabled val="1"/>
        </dgm:presLayoutVars>
      </dgm:prSet>
      <dgm:spPr/>
    </dgm:pt>
  </dgm:ptLst>
  <dgm:cxnLst>
    <dgm:cxn modelId="{0396270E-F1C8-46CE-B2E9-9F024033C8AF}" srcId="{53F90324-73C2-45F7-8B85-80EF8BC12955}" destId="{0256CBF9-D4DA-4C77-9EB4-F654B68D232B}" srcOrd="1" destOrd="0" parTransId="{63DA17A1-78E0-4A12-B6B7-AB18A94D8532}" sibTransId="{9CEA2109-E034-4EB8-A8F2-B02B925CE3E8}"/>
    <dgm:cxn modelId="{910C1A4F-028B-48F0-B8FA-B247D833B7A0}" type="presOf" srcId="{80940CE4-F08C-4F18-BF33-B079869FEF36}" destId="{93379492-E2BE-4EBE-85FD-B69E0CC75994}" srcOrd="0" destOrd="0" presId="urn:microsoft.com/office/officeart/2005/8/layout/chevron1"/>
    <dgm:cxn modelId="{AE358E55-61BD-46DF-BEB4-B2BD044A6AD3}" type="presOf" srcId="{D37285F1-246B-4450-B4D0-F85670FE4A99}" destId="{C6288171-3CE8-441F-9977-0D0595758A80}" srcOrd="0" destOrd="0" presId="urn:microsoft.com/office/officeart/2005/8/layout/chevron1"/>
    <dgm:cxn modelId="{24643759-BC83-41BD-BC5F-0EA19BCB0934}" srcId="{53F90324-73C2-45F7-8B85-80EF8BC12955}" destId="{D37285F1-246B-4450-B4D0-F85670FE4A99}" srcOrd="0" destOrd="0" parTransId="{F3FC8E5C-2EA0-4AD3-B4ED-542AD82330D9}" sibTransId="{BB583005-7AC0-4C60-8A56-12F3F0516A1B}"/>
    <dgm:cxn modelId="{93E4C8A5-BB69-4121-A2C5-8720A3697864}" type="presOf" srcId="{53F90324-73C2-45F7-8B85-80EF8BC12955}" destId="{56D0FF5A-03CB-472D-BB15-E233D8C65E9E}" srcOrd="0" destOrd="0" presId="urn:microsoft.com/office/officeart/2005/8/layout/chevron1"/>
    <dgm:cxn modelId="{54B7F8A7-A677-44BC-8C8C-DF9D0F1B3394}" type="presOf" srcId="{2092CD3A-12BB-4886-BD64-02CD4F989152}" destId="{1190972A-66FB-4CFF-A2D7-C15DD37987C3}" srcOrd="0" destOrd="0" presId="urn:microsoft.com/office/officeart/2005/8/layout/chevron1"/>
    <dgm:cxn modelId="{A954F7B6-6D3B-45AF-A011-19A361D2DD2F}" srcId="{53F90324-73C2-45F7-8B85-80EF8BC12955}" destId="{2092CD3A-12BB-4886-BD64-02CD4F989152}" srcOrd="3" destOrd="0" parTransId="{B0322492-1917-4FED-BD13-53977CEC9B1A}" sibTransId="{01DF3B52-B7FC-49BF-BE9C-4AABE36CA29D}"/>
    <dgm:cxn modelId="{67F9DBDD-3770-4B01-9D8F-31CEB1DB9DD6}" srcId="{53F90324-73C2-45F7-8B85-80EF8BC12955}" destId="{5F10844F-A59A-400B-BC60-1E7CCA779137}" srcOrd="2" destOrd="0" parTransId="{5ABFC88D-6088-48DD-B6B4-AAA9281FC684}" sibTransId="{8718B792-DB80-4359-A550-699704E5AA77}"/>
    <dgm:cxn modelId="{878EF1E6-4B83-48D4-A3E8-403E6283348B}" type="presOf" srcId="{0256CBF9-D4DA-4C77-9EB4-F654B68D232B}" destId="{8C1FBA31-CCD5-4354-BBD9-A8393450AC15}" srcOrd="0" destOrd="0" presId="urn:microsoft.com/office/officeart/2005/8/layout/chevron1"/>
    <dgm:cxn modelId="{740B46F7-02B4-4F36-8849-35C55B684901}" type="presOf" srcId="{5F10844F-A59A-400B-BC60-1E7CCA779137}" destId="{6BBF834E-4C78-4E4D-9321-E03898234D6D}" srcOrd="0" destOrd="0" presId="urn:microsoft.com/office/officeart/2005/8/layout/chevron1"/>
    <dgm:cxn modelId="{07D2D4FC-1128-406C-AAC4-0400B6B78157}" srcId="{53F90324-73C2-45F7-8B85-80EF8BC12955}" destId="{80940CE4-F08C-4F18-BF33-B079869FEF36}" srcOrd="4" destOrd="0" parTransId="{B565D7D7-F381-4ADF-AA8A-95D7F969A653}" sibTransId="{9F4781FF-F95A-461D-B27D-D083CECA9779}"/>
    <dgm:cxn modelId="{BCBAC7AB-4F49-4050-A276-70D960267E3E}" type="presParOf" srcId="{56D0FF5A-03CB-472D-BB15-E233D8C65E9E}" destId="{C6288171-3CE8-441F-9977-0D0595758A80}" srcOrd="0" destOrd="0" presId="urn:microsoft.com/office/officeart/2005/8/layout/chevron1"/>
    <dgm:cxn modelId="{9EBCA436-F945-4FE0-81D1-44D350C4C98A}" type="presParOf" srcId="{56D0FF5A-03CB-472D-BB15-E233D8C65E9E}" destId="{CE9356E3-A0EA-4971-8F25-EFCE762E8E65}" srcOrd="1" destOrd="0" presId="urn:microsoft.com/office/officeart/2005/8/layout/chevron1"/>
    <dgm:cxn modelId="{D30AC7F0-CFD6-4EBB-9973-431214FB985E}" type="presParOf" srcId="{56D0FF5A-03CB-472D-BB15-E233D8C65E9E}" destId="{8C1FBA31-CCD5-4354-BBD9-A8393450AC15}" srcOrd="2" destOrd="0" presId="urn:microsoft.com/office/officeart/2005/8/layout/chevron1"/>
    <dgm:cxn modelId="{FC2C2BDE-B8AE-4BD3-A8DB-B7DD3DF6A0CE}" type="presParOf" srcId="{56D0FF5A-03CB-472D-BB15-E233D8C65E9E}" destId="{5BDB3AF1-C2F6-4F1E-A851-4B49550D743A}" srcOrd="3" destOrd="0" presId="urn:microsoft.com/office/officeart/2005/8/layout/chevron1"/>
    <dgm:cxn modelId="{8EE97844-B1B0-41A7-A111-501BAE9767B8}" type="presParOf" srcId="{56D0FF5A-03CB-472D-BB15-E233D8C65E9E}" destId="{6BBF834E-4C78-4E4D-9321-E03898234D6D}" srcOrd="4" destOrd="0" presId="urn:microsoft.com/office/officeart/2005/8/layout/chevron1"/>
    <dgm:cxn modelId="{47B17FFD-9A72-4DF5-9A08-99542DB27019}" type="presParOf" srcId="{56D0FF5A-03CB-472D-BB15-E233D8C65E9E}" destId="{EB680484-61B9-4E0C-822D-4DB4DC42428C}" srcOrd="5" destOrd="0" presId="urn:microsoft.com/office/officeart/2005/8/layout/chevron1"/>
    <dgm:cxn modelId="{C652C114-5543-4E92-A3D0-0C51364359A8}" type="presParOf" srcId="{56D0FF5A-03CB-472D-BB15-E233D8C65E9E}" destId="{1190972A-66FB-4CFF-A2D7-C15DD37987C3}" srcOrd="6" destOrd="0" presId="urn:microsoft.com/office/officeart/2005/8/layout/chevron1"/>
    <dgm:cxn modelId="{DAA9DA63-0274-45C9-B652-68966CF1D395}" type="presParOf" srcId="{56D0FF5A-03CB-472D-BB15-E233D8C65E9E}" destId="{71A25439-6EB9-4794-B5BF-37F894829F38}" srcOrd="7" destOrd="0" presId="urn:microsoft.com/office/officeart/2005/8/layout/chevron1"/>
    <dgm:cxn modelId="{95B1C9A0-76C7-4EAE-A0E7-410D555B6768}" type="presParOf" srcId="{56D0FF5A-03CB-472D-BB15-E233D8C65E9E}" destId="{93379492-E2BE-4EBE-85FD-B69E0CC7599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15462" y="643940"/>
          <a:ext cx="2074446" cy="207444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3000" r="-33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4686" y="2933093"/>
          <a:ext cx="2276000" cy="483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spc="20">
              <a:latin typeface="+mj-lt"/>
            </a:defRPr>
          </a:pPr>
          <a:r>
            <a:rPr lang="en-US" sz="2000" b="1" kern="1200" dirty="0">
              <a:solidFill>
                <a:schemeClr val="accent5"/>
              </a:solidFill>
            </a:rPr>
            <a:t>Product owner</a:t>
          </a:r>
          <a:endParaRPr lang="en-US" sz="1600" b="0" kern="1200" dirty="0">
            <a:solidFill>
              <a:sysClr val="windowText" lastClr="000000"/>
            </a:solidFill>
            <a:latin typeface="+mn-lt"/>
          </a:endParaRPr>
        </a:p>
      </dsp:txBody>
      <dsp:txXfrm>
        <a:off x="14686" y="2933093"/>
        <a:ext cx="2276000" cy="483260"/>
      </dsp:txXfrm>
    </dsp:sp>
    <dsp:sp modelId="{7D166BBB-55AF-452C-B9A0-94A1EE55FF4F}">
      <dsp:nvSpPr>
        <dsp:cNvPr id="0" name=""/>
        <dsp:cNvSpPr/>
      </dsp:nvSpPr>
      <dsp:spPr>
        <a:xfrm>
          <a:off x="14686" y="3394708"/>
          <a:ext cx="2276000" cy="598681"/>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789763" y="643940"/>
          <a:ext cx="2074446" cy="207444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688986" y="2933093"/>
          <a:ext cx="2276000" cy="483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spc="20">
              <a:latin typeface="+mj-lt"/>
            </a:defRPr>
          </a:pPr>
          <a:r>
            <a:rPr lang="en-US" sz="2000" b="1" kern="1200" dirty="0">
              <a:solidFill>
                <a:schemeClr val="accent5"/>
              </a:solidFill>
            </a:rPr>
            <a:t>Business analyst</a:t>
          </a:r>
          <a:endParaRPr lang="en-US" sz="1600" b="0" kern="1200" dirty="0">
            <a:solidFill>
              <a:schemeClr val="tx1"/>
            </a:solidFill>
            <a:latin typeface="+mn-lt"/>
          </a:endParaRPr>
        </a:p>
      </dsp:txBody>
      <dsp:txXfrm>
        <a:off x="2688986" y="2933093"/>
        <a:ext cx="2276000" cy="483260"/>
      </dsp:txXfrm>
    </dsp:sp>
    <dsp:sp modelId="{1223E777-77CB-4A9A-BF21-12B513842696}">
      <dsp:nvSpPr>
        <dsp:cNvPr id="0" name=""/>
        <dsp:cNvSpPr/>
      </dsp:nvSpPr>
      <dsp:spPr>
        <a:xfrm>
          <a:off x="2688986" y="3394708"/>
          <a:ext cx="2276000" cy="598681"/>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464064" y="643940"/>
          <a:ext cx="2074446" cy="207444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363287" y="2933093"/>
          <a:ext cx="2276000" cy="483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spc="20">
              <a:latin typeface="+mj-lt"/>
            </a:defRPr>
          </a:pPr>
          <a:r>
            <a:rPr lang="en-US" sz="2000" b="1" kern="1200" dirty="0">
              <a:solidFill>
                <a:schemeClr val="accent5"/>
              </a:solidFill>
            </a:rPr>
            <a:t>Scrum master</a:t>
          </a:r>
          <a:endParaRPr lang="en-US" sz="1600" b="0" kern="1200" dirty="0">
            <a:solidFill>
              <a:schemeClr val="tx1"/>
            </a:solidFill>
            <a:latin typeface="+mn-lt"/>
          </a:endParaRPr>
        </a:p>
      </dsp:txBody>
      <dsp:txXfrm>
        <a:off x="5363287" y="2933093"/>
        <a:ext cx="2276000" cy="483260"/>
      </dsp:txXfrm>
    </dsp:sp>
    <dsp:sp modelId="{EE420F84-477D-4635-BEF8-66426E9A259D}">
      <dsp:nvSpPr>
        <dsp:cNvPr id="0" name=""/>
        <dsp:cNvSpPr/>
      </dsp:nvSpPr>
      <dsp:spPr>
        <a:xfrm>
          <a:off x="5684226" y="2525032"/>
          <a:ext cx="2276000" cy="598681"/>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138365" y="643940"/>
          <a:ext cx="2074446" cy="2074446"/>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037588" y="2933093"/>
          <a:ext cx="2276000" cy="483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spc="20">
              <a:latin typeface="+mj-lt"/>
            </a:defRPr>
          </a:pPr>
          <a:r>
            <a:rPr lang="en-US" sz="2000" b="1" kern="1200" spc="20" dirty="0">
              <a:solidFill>
                <a:srgbClr val="276D77"/>
              </a:solidFill>
              <a:latin typeface="Avenir Next LT Pro"/>
              <a:ea typeface="+mn-ea"/>
              <a:cs typeface="+mn-cs"/>
            </a:rPr>
            <a:t>Development team</a:t>
          </a:r>
        </a:p>
      </dsp:txBody>
      <dsp:txXfrm>
        <a:off x="8037588" y="2933093"/>
        <a:ext cx="2276000" cy="483260"/>
      </dsp:txXfrm>
    </dsp:sp>
    <dsp:sp modelId="{5A7600AF-A34B-4D03-B3D6-B3C760AE8E06}">
      <dsp:nvSpPr>
        <dsp:cNvPr id="0" name=""/>
        <dsp:cNvSpPr/>
      </dsp:nvSpPr>
      <dsp:spPr>
        <a:xfrm>
          <a:off x="8052274" y="3351531"/>
          <a:ext cx="2276000" cy="59868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9D5F89-A1E8-4158-B3FF-B9288E5D4F06}">
      <dsp:nvSpPr>
        <dsp:cNvPr id="0" name=""/>
        <dsp:cNvSpPr/>
      </dsp:nvSpPr>
      <dsp:spPr>
        <a:xfrm>
          <a:off x="0" y="852225"/>
          <a:ext cx="10899775"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81EC06-2103-48EC-8D5A-29D1B7C8C4B1}">
      <dsp:nvSpPr>
        <dsp:cNvPr id="0" name=""/>
        <dsp:cNvSpPr/>
      </dsp:nvSpPr>
      <dsp:spPr>
        <a:xfrm>
          <a:off x="544988" y="586545"/>
          <a:ext cx="7629842"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8390" tIns="0" rIns="288390" bIns="0" numCol="1" spcCol="1270" anchor="ctr" anchorCtr="0">
          <a:noAutofit/>
        </a:bodyPr>
        <a:lstStyle/>
        <a:p>
          <a:pPr marL="0" lvl="0" indent="0" algn="l" defTabSz="800100">
            <a:lnSpc>
              <a:spcPct val="90000"/>
            </a:lnSpc>
            <a:spcBef>
              <a:spcPct val="0"/>
            </a:spcBef>
            <a:spcAft>
              <a:spcPct val="35000"/>
            </a:spcAft>
            <a:buNone/>
          </a:pPr>
          <a:r>
            <a:rPr lang="en-US" sz="1800" b="0" i="0" kern="1200" dirty="0"/>
            <a:t>Keep the team organized, on track, and focused on what matters</a:t>
          </a:r>
          <a:endParaRPr lang="ru-RU" sz="1800" kern="1200" dirty="0"/>
        </a:p>
      </dsp:txBody>
      <dsp:txXfrm>
        <a:off x="570927" y="612484"/>
        <a:ext cx="7577964" cy="479482"/>
      </dsp:txXfrm>
    </dsp:sp>
    <dsp:sp modelId="{BD2D31CD-C8B2-4AF5-A75A-B2B59D19C0F8}">
      <dsp:nvSpPr>
        <dsp:cNvPr id="0" name=""/>
        <dsp:cNvSpPr/>
      </dsp:nvSpPr>
      <dsp:spPr>
        <a:xfrm>
          <a:off x="0" y="1668705"/>
          <a:ext cx="10899775"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DB0B5F-9831-4785-B608-B17B2508204E}">
      <dsp:nvSpPr>
        <dsp:cNvPr id="0" name=""/>
        <dsp:cNvSpPr/>
      </dsp:nvSpPr>
      <dsp:spPr>
        <a:xfrm>
          <a:off x="544988" y="1403025"/>
          <a:ext cx="7629842"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8390" tIns="0" rIns="288390" bIns="0" numCol="1" spcCol="1270" anchor="ctr" anchorCtr="0">
          <a:noAutofit/>
        </a:bodyPr>
        <a:lstStyle/>
        <a:p>
          <a:pPr marL="0" lvl="0" indent="0" algn="l" defTabSz="800100">
            <a:lnSpc>
              <a:spcPct val="90000"/>
            </a:lnSpc>
            <a:spcBef>
              <a:spcPct val="0"/>
            </a:spcBef>
            <a:spcAft>
              <a:spcPct val="35000"/>
            </a:spcAft>
            <a:buNone/>
          </a:pPr>
          <a:r>
            <a:rPr lang="en-US" sz="1800" b="0" i="0" kern="1200" dirty="0"/>
            <a:t>Serve as a bridge between product owner and development</a:t>
          </a:r>
          <a:endParaRPr lang="ru-RU" sz="1800" kern="1200" dirty="0"/>
        </a:p>
      </dsp:txBody>
      <dsp:txXfrm>
        <a:off x="570927" y="1428964"/>
        <a:ext cx="7577964" cy="479482"/>
      </dsp:txXfrm>
    </dsp:sp>
    <dsp:sp modelId="{13863A1D-27C9-42A6-ACFA-DB9E82DCB88E}">
      <dsp:nvSpPr>
        <dsp:cNvPr id="0" name=""/>
        <dsp:cNvSpPr/>
      </dsp:nvSpPr>
      <dsp:spPr>
        <a:xfrm>
          <a:off x="0" y="2485185"/>
          <a:ext cx="10899775"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B8331E-53FC-458E-B412-92247415A7A9}">
      <dsp:nvSpPr>
        <dsp:cNvPr id="0" name=""/>
        <dsp:cNvSpPr/>
      </dsp:nvSpPr>
      <dsp:spPr>
        <a:xfrm>
          <a:off x="544988" y="2219506"/>
          <a:ext cx="7629842"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8390" tIns="0" rIns="288390" bIns="0" numCol="1" spcCol="1270" anchor="ctr" anchorCtr="0">
          <a:noAutofit/>
        </a:bodyPr>
        <a:lstStyle/>
        <a:p>
          <a:pPr marL="0" lvl="0" indent="0" algn="l" defTabSz="800100">
            <a:lnSpc>
              <a:spcPct val="90000"/>
            </a:lnSpc>
            <a:spcBef>
              <a:spcPct val="0"/>
            </a:spcBef>
            <a:spcAft>
              <a:spcPct val="35000"/>
            </a:spcAft>
            <a:buNone/>
          </a:pPr>
          <a:r>
            <a:rPr lang="en-US" sz="1800" b="0" i="0" kern="1200" dirty="0"/>
            <a:t>Clear obstacles and protect the team from distractions</a:t>
          </a:r>
          <a:endParaRPr lang="ru-RU" sz="1800" kern="1200" dirty="0"/>
        </a:p>
      </dsp:txBody>
      <dsp:txXfrm>
        <a:off x="570927" y="2245445"/>
        <a:ext cx="7577964" cy="479482"/>
      </dsp:txXfrm>
    </dsp:sp>
    <dsp:sp modelId="{58072119-73DE-49DF-A16A-037207C44703}">
      <dsp:nvSpPr>
        <dsp:cNvPr id="0" name=""/>
        <dsp:cNvSpPr/>
      </dsp:nvSpPr>
      <dsp:spPr>
        <a:xfrm>
          <a:off x="0" y="3301666"/>
          <a:ext cx="10899775"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F49257-27C5-4483-B896-7F28FA13BE6E}">
      <dsp:nvSpPr>
        <dsp:cNvPr id="0" name=""/>
        <dsp:cNvSpPr/>
      </dsp:nvSpPr>
      <dsp:spPr>
        <a:xfrm>
          <a:off x="544988" y="3035986"/>
          <a:ext cx="7629842"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8390" tIns="0" rIns="288390" bIns="0" numCol="1" spcCol="1270" anchor="ctr" anchorCtr="0">
          <a:noAutofit/>
        </a:bodyPr>
        <a:lstStyle/>
        <a:p>
          <a:pPr marL="0" lvl="0" indent="0" algn="l" defTabSz="800100">
            <a:lnSpc>
              <a:spcPct val="90000"/>
            </a:lnSpc>
            <a:spcBef>
              <a:spcPct val="0"/>
            </a:spcBef>
            <a:spcAft>
              <a:spcPct val="35000"/>
            </a:spcAft>
            <a:buNone/>
          </a:pPr>
          <a:r>
            <a:rPr lang="en-US" sz="1800" b="0" i="0" kern="1200"/>
            <a:t>Lead through influence and credibility</a:t>
          </a:r>
          <a:endParaRPr lang="ru-RU" sz="1800" kern="1200" dirty="0"/>
        </a:p>
      </dsp:txBody>
      <dsp:txXfrm>
        <a:off x="570927" y="3061925"/>
        <a:ext cx="7577964"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288171-3CE8-441F-9977-0D0595758A80}">
      <dsp:nvSpPr>
        <dsp:cNvPr id="0" name=""/>
        <dsp:cNvSpPr/>
      </dsp:nvSpPr>
      <dsp:spPr>
        <a:xfrm>
          <a:off x="2748" y="1926789"/>
          <a:ext cx="2446201" cy="97848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i="0" kern="1200" dirty="0"/>
            <a:t>Story estimation with planning poker</a:t>
          </a:r>
          <a:endParaRPr lang="ru-RU" sz="1600" kern="1200" dirty="0"/>
        </a:p>
      </dsp:txBody>
      <dsp:txXfrm>
        <a:off x="491988" y="1926789"/>
        <a:ext cx="1467721" cy="978480"/>
      </dsp:txXfrm>
    </dsp:sp>
    <dsp:sp modelId="{8C1FBA31-CCD5-4354-BBD9-A8393450AC15}">
      <dsp:nvSpPr>
        <dsp:cNvPr id="0" name=""/>
        <dsp:cNvSpPr/>
      </dsp:nvSpPr>
      <dsp:spPr>
        <a:xfrm>
          <a:off x="2204330" y="1926789"/>
          <a:ext cx="2446201" cy="97848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i="0" kern="1200" dirty="0"/>
            <a:t>Dividing stories by tasks</a:t>
          </a:r>
          <a:endParaRPr lang="ru-RU" sz="1600" kern="1200" dirty="0"/>
        </a:p>
      </dsp:txBody>
      <dsp:txXfrm>
        <a:off x="2693570" y="1926789"/>
        <a:ext cx="1467721" cy="978480"/>
      </dsp:txXfrm>
    </dsp:sp>
    <dsp:sp modelId="{6BBF834E-4C78-4E4D-9321-E03898234D6D}">
      <dsp:nvSpPr>
        <dsp:cNvPr id="0" name=""/>
        <dsp:cNvSpPr/>
      </dsp:nvSpPr>
      <dsp:spPr>
        <a:xfrm>
          <a:off x="4405911" y="1926789"/>
          <a:ext cx="2446201" cy="97848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i="0" kern="1200" dirty="0"/>
            <a:t>Attaching developers to tasks</a:t>
          </a:r>
          <a:endParaRPr lang="ru-RU" sz="1600" kern="1200" dirty="0"/>
        </a:p>
      </dsp:txBody>
      <dsp:txXfrm>
        <a:off x="4895151" y="1926789"/>
        <a:ext cx="1467721" cy="978480"/>
      </dsp:txXfrm>
    </dsp:sp>
    <dsp:sp modelId="{1190972A-66FB-4CFF-A2D7-C15DD37987C3}">
      <dsp:nvSpPr>
        <dsp:cNvPr id="0" name=""/>
        <dsp:cNvSpPr/>
      </dsp:nvSpPr>
      <dsp:spPr>
        <a:xfrm>
          <a:off x="6607493" y="1926789"/>
          <a:ext cx="2446201" cy="97848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i="0" kern="1200" dirty="0"/>
            <a:t>Dividing tasks by sprints</a:t>
          </a:r>
          <a:endParaRPr lang="ru-RU" sz="1600" kern="1200" dirty="0"/>
        </a:p>
      </dsp:txBody>
      <dsp:txXfrm>
        <a:off x="7096733" y="1926789"/>
        <a:ext cx="1467721" cy="978480"/>
      </dsp:txXfrm>
    </dsp:sp>
    <dsp:sp modelId="{93379492-E2BE-4EBE-85FD-B69E0CC75994}">
      <dsp:nvSpPr>
        <dsp:cNvPr id="0" name=""/>
        <dsp:cNvSpPr/>
      </dsp:nvSpPr>
      <dsp:spPr>
        <a:xfrm>
          <a:off x="8809074" y="1926789"/>
          <a:ext cx="2446201" cy="97848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i="0" kern="1200" dirty="0"/>
            <a:t>Making sprints, it’s reviews and </a:t>
          </a:r>
          <a:r>
            <a:rPr lang="en-US" sz="1600" b="1" i="0" kern="1200" dirty="0">
              <a:solidFill>
                <a:prstClr val="white"/>
              </a:solidFill>
              <a:latin typeface="Avenir Next LT Pro"/>
              <a:ea typeface="+mn-ea"/>
              <a:cs typeface="+mn-cs"/>
            </a:rPr>
            <a:t>retrospective </a:t>
          </a:r>
          <a:endParaRPr lang="ru-RU" sz="1600" b="1" i="0" kern="1200" dirty="0">
            <a:solidFill>
              <a:prstClr val="white"/>
            </a:solidFill>
            <a:latin typeface="Avenir Next LT Pro"/>
            <a:ea typeface="+mn-ea"/>
            <a:cs typeface="+mn-cs"/>
          </a:endParaRPr>
        </a:p>
      </dsp:txBody>
      <dsp:txXfrm>
        <a:off x="9298314" y="1926789"/>
        <a:ext cx="1467721" cy="97848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13-Dec-22</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13-Dec-22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555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926107-51B9-44DD-8581-AA5E8B601C63}"/>
              </a:ext>
            </a:extLst>
          </p:cNvPr>
          <p:cNvSpPr>
            <a:spLocks noGrp="1"/>
          </p:cNvSpPr>
          <p:nvPr>
            <p:ph type="title"/>
          </p:nvPr>
        </p:nvSpPr>
        <p:spPr>
          <a:xfrm>
            <a:off x="647698" y="484494"/>
            <a:ext cx="5800867" cy="1569493"/>
          </a:xfrm>
        </p:spPr>
        <p:txBody>
          <a:bodyPr anchor="b">
            <a:normAutofit/>
          </a:bodyPr>
          <a:lstStyle>
            <a:lvl1pPr>
              <a:defRPr>
                <a:solidFill>
                  <a:schemeClr val="accent1"/>
                </a:solidFill>
              </a:defRPr>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CD144A4B-34B7-47EC-888B-0D20760065AA}"/>
              </a:ext>
            </a:extLst>
          </p:cNvPr>
          <p:cNvSpPr>
            <a:spLocks noGrp="1"/>
          </p:cNvSpPr>
          <p:nvPr>
            <p:ph idx="1"/>
          </p:nvPr>
        </p:nvSpPr>
        <p:spPr>
          <a:xfrm>
            <a:off x="647702" y="2156346"/>
            <a:ext cx="5800866" cy="3963937"/>
          </a:xfrm>
        </p:spPr>
        <p:txBody>
          <a:bodyPr>
            <a:normAutofit/>
          </a:bodyPr>
          <a:lstStyle>
            <a:lvl1pPr marL="0" indent="0">
              <a:buNone/>
              <a:defRPr/>
            </a:lvl1pPr>
          </a:lstStyle>
          <a:p>
            <a:pPr lvl="0"/>
            <a:r>
              <a:rPr lang="en-US"/>
              <a:t>Click to edit Master text styles</a:t>
            </a:r>
          </a:p>
        </p:txBody>
      </p:sp>
      <p:sp>
        <p:nvSpPr>
          <p:cNvPr id="9" name="Footer Placeholder 4">
            <a:extLst>
              <a:ext uri="{FF2B5EF4-FFF2-40B4-BE49-F238E27FC236}">
                <a16:creationId xmlns:a16="http://schemas.microsoft.com/office/drawing/2014/main" id="{C6A9B852-DA3F-4566-BDEB-F1F69334E1FB}"/>
              </a:ext>
            </a:extLst>
          </p:cNvPr>
          <p:cNvSpPr>
            <a:spLocks noGrp="1"/>
          </p:cNvSpPr>
          <p:nvPr>
            <p:ph type="ftr" sz="quarter" idx="11"/>
          </p:nvPr>
        </p:nvSpPr>
        <p:spPr>
          <a:xfrm>
            <a:off x="199277" y="6356350"/>
            <a:ext cx="387742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17" name="Picture Placeholder 12">
            <a:extLst>
              <a:ext uri="{FF2B5EF4-FFF2-40B4-BE49-F238E27FC236}">
                <a16:creationId xmlns:a16="http://schemas.microsoft.com/office/drawing/2014/main" id="{116EBB24-A127-412B-99DB-A7FBCA68A2FA}"/>
              </a:ext>
            </a:extLst>
          </p:cNvPr>
          <p:cNvSpPr>
            <a:spLocks noGrp="1"/>
          </p:cNvSpPr>
          <p:nvPr>
            <p:ph type="pic" sz="quarter" idx="13" hasCustomPrompt="1"/>
          </p:nvPr>
        </p:nvSpPr>
        <p:spPr>
          <a:xfrm>
            <a:off x="6700838" y="665163"/>
            <a:ext cx="2214562" cy="2513012"/>
          </a:xfrm>
        </p:spPr>
        <p:txBody>
          <a:bodyPr/>
          <a:lstStyle>
            <a:lvl1pPr marL="0" indent="0" algn="ctr">
              <a:buNone/>
              <a:defRPr/>
            </a:lvl1pPr>
          </a:lstStyle>
          <a:p>
            <a:r>
              <a:rPr lang="en-US" dirty="0"/>
              <a:t>Click to add photo</a:t>
            </a:r>
          </a:p>
        </p:txBody>
      </p:sp>
      <p:sp>
        <p:nvSpPr>
          <p:cNvPr id="18" name="Picture Placeholder 12">
            <a:extLst>
              <a:ext uri="{FF2B5EF4-FFF2-40B4-BE49-F238E27FC236}">
                <a16:creationId xmlns:a16="http://schemas.microsoft.com/office/drawing/2014/main" id="{63CCB0A6-D7F6-4C78-B6C0-A045E3B25B00}"/>
              </a:ext>
            </a:extLst>
          </p:cNvPr>
          <p:cNvSpPr>
            <a:spLocks noGrp="1"/>
          </p:cNvSpPr>
          <p:nvPr>
            <p:ph type="pic" sz="quarter" idx="14" hasCustomPrompt="1"/>
          </p:nvPr>
        </p:nvSpPr>
        <p:spPr>
          <a:xfrm>
            <a:off x="9329737" y="665579"/>
            <a:ext cx="2214562" cy="2513012"/>
          </a:xfrm>
        </p:spPr>
        <p:txBody>
          <a:bodyPr/>
          <a:lstStyle>
            <a:lvl1pPr marL="0" indent="0" algn="ctr">
              <a:buNone/>
              <a:defRPr/>
            </a:lvl1pPr>
          </a:lstStyle>
          <a:p>
            <a:r>
              <a:rPr lang="en-US" dirty="0"/>
              <a:t>Click to add photo</a:t>
            </a:r>
          </a:p>
        </p:txBody>
      </p:sp>
      <p:sp>
        <p:nvSpPr>
          <p:cNvPr id="19" name="Picture Placeholder 12">
            <a:extLst>
              <a:ext uri="{FF2B5EF4-FFF2-40B4-BE49-F238E27FC236}">
                <a16:creationId xmlns:a16="http://schemas.microsoft.com/office/drawing/2014/main" id="{F3038A14-3DB7-4BDC-A247-674224BFB8B1}"/>
              </a:ext>
            </a:extLst>
          </p:cNvPr>
          <p:cNvSpPr>
            <a:spLocks noGrp="1"/>
          </p:cNvSpPr>
          <p:nvPr>
            <p:ph type="pic" sz="quarter" idx="15" hasCustomPrompt="1"/>
          </p:nvPr>
        </p:nvSpPr>
        <p:spPr>
          <a:xfrm>
            <a:off x="6700854" y="3607271"/>
            <a:ext cx="2214562" cy="2513012"/>
          </a:xfrm>
        </p:spPr>
        <p:txBody>
          <a:bodyPr/>
          <a:lstStyle>
            <a:lvl1pPr marL="0" indent="0" algn="ctr">
              <a:buNone/>
              <a:defRPr/>
            </a:lvl1pPr>
          </a:lstStyle>
          <a:p>
            <a:r>
              <a:rPr lang="en-US" dirty="0"/>
              <a:t>Click to add photo</a:t>
            </a:r>
          </a:p>
        </p:txBody>
      </p:sp>
      <p:sp>
        <p:nvSpPr>
          <p:cNvPr id="20" name="Picture Placeholder 12">
            <a:extLst>
              <a:ext uri="{FF2B5EF4-FFF2-40B4-BE49-F238E27FC236}">
                <a16:creationId xmlns:a16="http://schemas.microsoft.com/office/drawing/2014/main" id="{59BCC1BB-4299-409F-9215-B3A4ECAB5238}"/>
              </a:ext>
            </a:extLst>
          </p:cNvPr>
          <p:cNvSpPr>
            <a:spLocks noGrp="1"/>
          </p:cNvSpPr>
          <p:nvPr>
            <p:ph type="pic" sz="quarter" idx="16" hasCustomPrompt="1"/>
          </p:nvPr>
        </p:nvSpPr>
        <p:spPr>
          <a:xfrm>
            <a:off x="9324845" y="3607271"/>
            <a:ext cx="2214562" cy="2513012"/>
          </a:xfrm>
        </p:spPr>
        <p:txBody>
          <a:bodyPr/>
          <a:lstStyle>
            <a:lvl1pPr marL="0" indent="0" algn="ctr">
              <a:buNone/>
              <a:defRPr/>
            </a:lvl1pPr>
          </a:lstStyle>
          <a:p>
            <a:r>
              <a:rPr lang="en-US" dirty="0"/>
              <a:t>Click to add photo</a:t>
            </a:r>
          </a:p>
        </p:txBody>
      </p:sp>
      <p:sp>
        <p:nvSpPr>
          <p:cNvPr id="10" name="Date Placeholder 3">
            <a:extLst>
              <a:ext uri="{FF2B5EF4-FFF2-40B4-BE49-F238E27FC236}">
                <a16:creationId xmlns:a16="http://schemas.microsoft.com/office/drawing/2014/main" id="{7FB415D6-2F2D-46E2-94AF-1F3BE10F351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FEC8DC3B-1AAD-429C-A1EA-FAEE9D884490}"/>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00162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52F41C-45C5-4E09-A91A-8F4AE80B065E}"/>
              </a:ext>
              <a:ext uri="{C183D7F6-B498-43B3-948B-1728B52AA6E4}">
                <adec:decorative xmlns:adec="http://schemas.microsoft.com/office/drawing/2017/decorative" val="1"/>
              </a:ext>
            </a:extLst>
          </p:cNvPr>
          <p:cNvSpPr/>
          <p:nvPr userDrawn="1"/>
        </p:nvSpPr>
        <p:spPr>
          <a:xfrm>
            <a:off x="0" y="4533900"/>
            <a:ext cx="9144000" cy="2324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6">
            <a:extLst>
              <a:ext uri="{FF2B5EF4-FFF2-40B4-BE49-F238E27FC236}">
                <a16:creationId xmlns:a16="http://schemas.microsoft.com/office/drawing/2014/main" id="{DA9EBEF3-E8A8-4C5C-B6D9-B322242DC93A}"/>
              </a:ext>
            </a:extLst>
          </p:cNvPr>
          <p:cNvSpPr>
            <a:spLocks noGrp="1"/>
          </p:cNvSpPr>
          <p:nvPr>
            <p:ph type="ctrTitle"/>
          </p:nvPr>
        </p:nvSpPr>
        <p:spPr>
          <a:xfrm>
            <a:off x="877001" y="4947313"/>
            <a:ext cx="7700617" cy="1409037"/>
          </a:xfrm>
        </p:spPr>
        <p:txBody>
          <a:bodyPr anchor="ctr">
            <a:normAutofit/>
          </a:bodyPr>
          <a:lstStyle>
            <a:lvl1pPr>
              <a:defRPr>
                <a:solidFill>
                  <a:schemeClr val="bg1"/>
                </a:solidFill>
              </a:defRPr>
            </a:lvl1pPr>
          </a:lstStyle>
          <a:p>
            <a:r>
              <a:rPr lang="en-US" sz="5400"/>
              <a:t>Click to edit Master title style</a:t>
            </a:r>
            <a:endParaRPr lang="en-US" sz="5400" dirty="0"/>
          </a:p>
        </p:txBody>
      </p:sp>
      <p:sp>
        <p:nvSpPr>
          <p:cNvPr id="11" name="Subtitle 7">
            <a:extLst>
              <a:ext uri="{FF2B5EF4-FFF2-40B4-BE49-F238E27FC236}">
                <a16:creationId xmlns:a16="http://schemas.microsoft.com/office/drawing/2014/main" id="{6A90C83B-4674-4CF1-9CD4-78C3B7CDCCA8}"/>
              </a:ext>
            </a:extLst>
          </p:cNvPr>
          <p:cNvSpPr>
            <a:spLocks noGrp="1"/>
          </p:cNvSpPr>
          <p:nvPr>
            <p:ph type="subTitle" idx="1"/>
          </p:nvPr>
        </p:nvSpPr>
        <p:spPr>
          <a:xfrm>
            <a:off x="9446252" y="386989"/>
            <a:ext cx="2443495" cy="3758334"/>
          </a:xfrm>
        </p:spPr>
        <p:txBody>
          <a:bodyPr anchor="t">
            <a:normAutofit/>
          </a:bodyPr>
          <a:lstStyle>
            <a:lvl1pPr marL="0" indent="0">
              <a:lnSpc>
                <a:spcPct val="100000"/>
              </a:lnSpc>
              <a:spcBef>
                <a:spcPts val="0"/>
              </a:spcBef>
              <a:buNone/>
              <a:defRPr sz="2800" b="1">
                <a:solidFill>
                  <a:schemeClr val="accent1"/>
                </a:solidFill>
              </a:defRPr>
            </a:lvl1pPr>
          </a:lstStyle>
          <a:p>
            <a:r>
              <a:rPr lang="en-US">
                <a:solidFill>
                  <a:schemeClr val="accent1"/>
                </a:solidFill>
              </a:rPr>
              <a:t>Click to edit Master subtitle style</a:t>
            </a:r>
            <a:endParaRPr lang="en-US" dirty="0">
              <a:solidFill>
                <a:schemeClr val="accent1"/>
              </a:solidFill>
            </a:endParaRPr>
          </a:p>
        </p:txBody>
      </p:sp>
      <p:sp>
        <p:nvSpPr>
          <p:cNvPr id="19" name="Picture Placeholder 17">
            <a:extLst>
              <a:ext uri="{FF2B5EF4-FFF2-40B4-BE49-F238E27FC236}">
                <a16:creationId xmlns:a16="http://schemas.microsoft.com/office/drawing/2014/main" id="{1894E094-44B9-4024-A43A-438DEB225DB2}"/>
              </a:ext>
            </a:extLst>
          </p:cNvPr>
          <p:cNvSpPr>
            <a:spLocks noGrp="1"/>
          </p:cNvSpPr>
          <p:nvPr>
            <p:ph type="pic" sz="quarter" idx="13" hasCustomPrompt="1"/>
          </p:nvPr>
        </p:nvSpPr>
        <p:spPr>
          <a:xfrm>
            <a:off x="0" y="0"/>
            <a:ext cx="9144000" cy="4532313"/>
          </a:xfr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9BCFB5F5-AD25-4F9C-8AE7-E0E891F1AFF9}"/>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t>Presentation title</a:t>
            </a:r>
          </a:p>
        </p:txBody>
      </p:sp>
      <p:sp>
        <p:nvSpPr>
          <p:cNvPr id="23" name="Picture Placeholder 20">
            <a:extLst>
              <a:ext uri="{FF2B5EF4-FFF2-40B4-BE49-F238E27FC236}">
                <a16:creationId xmlns:a16="http://schemas.microsoft.com/office/drawing/2014/main" id="{919568B3-FE67-4E6E-BA92-FEF29CBFE1B4}"/>
              </a:ext>
            </a:extLst>
          </p:cNvPr>
          <p:cNvSpPr>
            <a:spLocks noGrp="1"/>
          </p:cNvSpPr>
          <p:nvPr>
            <p:ph type="pic" sz="quarter" idx="14" hasCustomPrompt="1"/>
          </p:nvPr>
        </p:nvSpPr>
        <p:spPr>
          <a:xfrm>
            <a:off x="9144000" y="4532313"/>
            <a:ext cx="3048000" cy="2325687"/>
          </a:xfrm>
        </p:spPr>
        <p:txBody>
          <a:bodyPr/>
          <a:lstStyle>
            <a:lvl1pPr marL="0" indent="0" algn="ctr">
              <a:buNone/>
              <a:defRPr/>
            </a:lvl1pPr>
          </a:lstStyle>
          <a:p>
            <a:r>
              <a:rPr lang="en-US" dirty="0"/>
              <a:t>Click to add photo</a:t>
            </a:r>
          </a:p>
        </p:txBody>
      </p:sp>
      <p:sp>
        <p:nvSpPr>
          <p:cNvPr id="15" name="Date Placeholder 3">
            <a:extLst>
              <a:ext uri="{FF2B5EF4-FFF2-40B4-BE49-F238E27FC236}">
                <a16:creationId xmlns:a16="http://schemas.microsoft.com/office/drawing/2014/main" id="{D87D4A75-1737-4D5B-A386-9FE32DFB5E51}"/>
              </a:ext>
            </a:extLst>
          </p:cNvPr>
          <p:cNvSpPr>
            <a:spLocks noGrp="1"/>
          </p:cNvSpPr>
          <p:nvPr>
            <p:ph type="dt" sz="half" idx="10"/>
          </p:nvPr>
        </p:nvSpPr>
        <p:spPr>
          <a:xfrm>
            <a:off x="7013448" y="6355080"/>
            <a:ext cx="435254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16" name="Slide Number Placeholder 5">
            <a:extLst>
              <a:ext uri="{FF2B5EF4-FFF2-40B4-BE49-F238E27FC236}">
                <a16:creationId xmlns:a16="http://schemas.microsoft.com/office/drawing/2014/main" id="{EB52AA41-FD0C-42C6-BD04-9E5B55A48989}"/>
              </a:ext>
            </a:extLst>
          </p:cNvPr>
          <p:cNvSpPr>
            <a:spLocks noGrp="1"/>
          </p:cNvSpPr>
          <p:nvPr>
            <p:ph type="sldNum" sz="quarter" idx="12"/>
          </p:nvPr>
        </p:nvSpPr>
        <p:spPr>
          <a:xfrm>
            <a:off x="11365992" y="6356350"/>
            <a:ext cx="630936" cy="365125"/>
          </a:xfrm>
        </p:spPr>
        <p:txBody>
          <a:bodyPr/>
          <a:lstStyle>
            <a:lvl1pPr>
              <a:defRPr>
                <a:solidFill>
                  <a:schemeClr val="bg1"/>
                </a:solidFill>
                <a:effectLst>
                  <a:outerShdw blurRad="38100" dist="38100" dir="2700000" algn="tl">
                    <a:srgbClr val="000000">
                      <a:alpha val="43137"/>
                    </a:srgbClr>
                  </a:outerShdw>
                </a:effectLst>
              </a:defRPr>
            </a:lvl1pPr>
          </a:lstStyle>
          <a:p>
            <a:fld id="{244D815C-8BF3-4ECF-A945-A2A7C2983AF9}" type="slidenum">
              <a:rPr lang="en-US" smtClean="0"/>
              <a:pPr/>
              <a:t>‹#›</a:t>
            </a:fld>
            <a:endParaRPr lang="en-US" dirty="0"/>
          </a:p>
        </p:txBody>
      </p:sp>
    </p:spTree>
    <p:extLst>
      <p:ext uri="{BB962C8B-B14F-4D97-AF65-F5344CB8AC3E}">
        <p14:creationId xmlns:p14="http://schemas.microsoft.com/office/powerpoint/2010/main" val="2134676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dirty="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dirty="0"/>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85" r:id="rId13"/>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gif"/><Relationship Id="rId1" Type="http://schemas.openxmlformats.org/officeDocument/2006/relationships/slideLayout" Target="../slideLayouts/slideLayout1.xml"/><Relationship Id="rId4" Type="http://schemas.openxmlformats.org/officeDocument/2006/relationships/hyperlink" Target="https://en.wikipedia.org/wiki/OOPSLA"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Mike_Beedle" TargetMode="External"/><Relationship Id="rId2" Type="http://schemas.openxmlformats.org/officeDocument/2006/relationships/image" Target="../media/image8.jpg"/><Relationship Id="rId1" Type="http://schemas.openxmlformats.org/officeDocument/2006/relationships/slideLayout" Target="../slideLayouts/slideLayout6.xml"/><Relationship Id="rId6" Type="http://schemas.openxmlformats.org/officeDocument/2006/relationships/image" Target="../media/image10.jfif"/><Relationship Id="rId5" Type="http://schemas.openxmlformats.org/officeDocument/2006/relationships/image" Target="../media/image9.png"/><Relationship Id="rId4" Type="http://schemas.openxmlformats.org/officeDocument/2006/relationships/hyperlink" Target="https://en.wikipedia.org/wiki/Decision-mak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n.wikipedia.org/w/index.php?title=Scrum_Alliance&amp;action=edit&amp;redlink=1"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fif"/></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4" y="753034"/>
            <a:ext cx="6815446" cy="3887390"/>
          </a:xfrm>
        </p:spPr>
        <p:txBody>
          <a:bodyPr/>
          <a:lstStyle/>
          <a:p>
            <a:r>
              <a:rPr lang="en-US" dirty="0"/>
              <a:t>Scrum &amp; Trello</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5" y="4640424"/>
            <a:ext cx="6437555" cy="1303176"/>
          </a:xfrm>
        </p:spPr>
        <p:txBody>
          <a:bodyPr/>
          <a:lstStyle/>
          <a:p>
            <a:r>
              <a:rPr lang="en-US" dirty="0"/>
              <a:t>Dmytro Razvaliaiev</a:t>
            </a:r>
          </a:p>
          <a:p>
            <a:r>
              <a:rPr lang="en-US" sz="2400" i="1" dirty="0"/>
              <a:t>Student ID: 63751</a:t>
            </a:r>
          </a:p>
        </p:txBody>
      </p:sp>
      <p:pic>
        <p:nvPicPr>
          <p:cNvPr id="5" name="Picture Placeholder 4" descr="A picture containing mountain, sky, outdoor, nature, sunrise ">
            <a:extLst>
              <a:ext uri="{FF2B5EF4-FFF2-40B4-BE49-F238E27FC236}">
                <a16:creationId xmlns:a16="http://schemas.microsoft.com/office/drawing/2014/main" id="{A33E67C0-6C95-48DB-97CC-8CE8D36C05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113533" y="0"/>
            <a:ext cx="4082983" cy="6858000"/>
          </a:xfrm>
        </p:spPr>
      </p:pic>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444617" y="194783"/>
            <a:ext cx="11367082" cy="760892"/>
          </a:xfrm>
        </p:spPr>
        <p:txBody>
          <a:bodyPr>
            <a:normAutofit fontScale="90000"/>
          </a:bodyPr>
          <a:lstStyle/>
          <a:p>
            <a:pPr algn="ctr"/>
            <a:r>
              <a:rPr lang="en-US" dirty="0"/>
              <a:t>4 Key Responsibilities of Scrum master </a:t>
            </a:r>
          </a:p>
        </p:txBody>
      </p:sp>
      <p:sp>
        <p:nvSpPr>
          <p:cNvPr id="4" name="Footer Placeholder 3">
            <a:extLst>
              <a:ext uri="{FF2B5EF4-FFF2-40B4-BE49-F238E27FC236}">
                <a16:creationId xmlns:a16="http://schemas.microsoft.com/office/drawing/2014/main" id="{1C63F48C-BFC1-4227-8BB0-C06C473D6F55}"/>
              </a:ext>
            </a:extLst>
          </p:cNvPr>
          <p:cNvSpPr>
            <a:spLocks noGrp="1"/>
          </p:cNvSpPr>
          <p:nvPr>
            <p:ph type="ftr" sz="quarter" idx="11"/>
          </p:nvPr>
        </p:nvSpPr>
        <p:spPr>
          <a:xfrm>
            <a:off x="201168" y="6356350"/>
            <a:ext cx="4837176" cy="365125"/>
          </a:xfrm>
        </p:spPr>
        <p:txBody>
          <a:bodyPr/>
          <a:lstStyle/>
          <a:p>
            <a:pPr>
              <a:spcAft>
                <a:spcPts val="600"/>
              </a:spcAft>
            </a:pPr>
            <a:r>
              <a:rPr lang="en-US" kern="1200" dirty="0">
                <a:solidFill>
                  <a:schemeClr val="tx1"/>
                </a:solidFill>
                <a:latin typeface="+mn-lt"/>
                <a:ea typeface="+mn-ea"/>
                <a:cs typeface="+mn-cs"/>
              </a:rPr>
              <a:t>Scrum &amp; Trello</a:t>
            </a:r>
          </a:p>
        </p:txBody>
      </p:sp>
      <p:graphicFrame>
        <p:nvGraphicFramePr>
          <p:cNvPr id="7" name="Content Placeholder 6">
            <a:extLst>
              <a:ext uri="{FF2B5EF4-FFF2-40B4-BE49-F238E27FC236}">
                <a16:creationId xmlns:a16="http://schemas.microsoft.com/office/drawing/2014/main" id="{844EA06C-D9E2-CEFA-0E81-46DEE9AC4CB0}"/>
              </a:ext>
            </a:extLst>
          </p:cNvPr>
          <p:cNvGraphicFramePr>
            <a:graphicFrameLocks noGrp="1"/>
          </p:cNvGraphicFramePr>
          <p:nvPr>
            <p:ph sz="quarter" idx="14"/>
            <p:extLst>
              <p:ext uri="{D42A27DB-BD31-4B8C-83A1-F6EECF244321}">
                <p14:modId xmlns:p14="http://schemas.microsoft.com/office/powerpoint/2010/main" val="370359634"/>
              </p:ext>
            </p:extLst>
          </p:nvPr>
        </p:nvGraphicFramePr>
        <p:xfrm>
          <a:off x="646113" y="1560513"/>
          <a:ext cx="10899775" cy="4341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3145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0622F47C-D986-4C50-BD14-2C1E537C27FB}"/>
              </a:ext>
            </a:extLst>
          </p:cNvPr>
          <p:cNvSpPr>
            <a:spLocks noGrp="1"/>
          </p:cNvSpPr>
          <p:nvPr>
            <p:ph type="title"/>
          </p:nvPr>
        </p:nvSpPr>
        <p:spPr>
          <a:xfrm>
            <a:off x="201169" y="183988"/>
            <a:ext cx="11795760" cy="803380"/>
          </a:xfrm>
        </p:spPr>
        <p:txBody>
          <a:bodyPr>
            <a:noAutofit/>
          </a:bodyPr>
          <a:lstStyle/>
          <a:p>
            <a:pPr algn="ctr"/>
            <a:r>
              <a:rPr lang="en-US" sz="4300" dirty="0"/>
              <a:t>The responsibilities of a Development team</a:t>
            </a:r>
          </a:p>
        </p:txBody>
      </p:sp>
      <p:sp>
        <p:nvSpPr>
          <p:cNvPr id="2" name="Footer Placeholder 1">
            <a:extLst>
              <a:ext uri="{FF2B5EF4-FFF2-40B4-BE49-F238E27FC236}">
                <a16:creationId xmlns:a16="http://schemas.microsoft.com/office/drawing/2014/main" id="{2C20C49D-5E38-4E7C-A240-4B2D015F3AC7}"/>
              </a:ext>
            </a:extLst>
          </p:cNvPr>
          <p:cNvSpPr>
            <a:spLocks noGrp="1"/>
          </p:cNvSpPr>
          <p:nvPr>
            <p:ph type="ftr" sz="quarter" idx="11"/>
          </p:nvPr>
        </p:nvSpPr>
        <p:spPr>
          <a:xfrm>
            <a:off x="201168" y="6356350"/>
            <a:ext cx="4837176" cy="365125"/>
          </a:xfrm>
        </p:spPr>
        <p:txBody>
          <a:bodyPr/>
          <a:lstStyle/>
          <a:p>
            <a:pPr>
              <a:spcAft>
                <a:spcPts val="600"/>
              </a:spcAft>
            </a:pPr>
            <a:r>
              <a:rPr lang="en-US" kern="1200" dirty="0">
                <a:solidFill>
                  <a:schemeClr val="tx1"/>
                </a:solidFill>
                <a:latin typeface="+mn-lt"/>
                <a:ea typeface="+mn-ea"/>
                <a:cs typeface="+mn-cs"/>
              </a:rPr>
              <a:t>Scrum &amp; Trello</a:t>
            </a:r>
          </a:p>
        </p:txBody>
      </p:sp>
      <p:graphicFrame>
        <p:nvGraphicFramePr>
          <p:cNvPr id="23" name="Diagram 22">
            <a:extLst>
              <a:ext uri="{FF2B5EF4-FFF2-40B4-BE49-F238E27FC236}">
                <a16:creationId xmlns:a16="http://schemas.microsoft.com/office/drawing/2014/main" id="{62E1C0F4-80E3-E045-53D5-EB9397CD38F1}"/>
              </a:ext>
            </a:extLst>
          </p:cNvPr>
          <p:cNvGraphicFramePr/>
          <p:nvPr>
            <p:extLst>
              <p:ext uri="{D42A27DB-BD31-4B8C-83A1-F6EECF244321}">
                <p14:modId xmlns:p14="http://schemas.microsoft.com/office/powerpoint/2010/main" val="2222212876"/>
              </p:ext>
            </p:extLst>
          </p:nvPr>
        </p:nvGraphicFramePr>
        <p:xfrm>
          <a:off x="427839" y="1216403"/>
          <a:ext cx="11258025" cy="48320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249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C13C0134-11B8-43E8-B111-B920DA6AB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A105588-1931-472A-B45E-315C8602D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79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7700" y="753035"/>
            <a:ext cx="4994087" cy="3780866"/>
          </a:xfrm>
        </p:spPr>
        <p:txBody>
          <a:bodyPr vert="horz" lIns="91440" tIns="45720" rIns="91440" bIns="45720" rtlCol="0" anchor="t">
            <a:normAutofit fontScale="90000"/>
          </a:bodyPr>
          <a:lstStyle/>
          <a:p>
            <a:r>
              <a:rPr lang="en-US" sz="7200" spc="-40" dirty="0">
                <a:solidFill>
                  <a:srgbClr val="FFFFFF"/>
                </a:solidFill>
              </a:rPr>
              <a:t>Trello</a:t>
            </a:r>
            <a:br>
              <a:rPr lang="en-US" sz="7200" spc="-40" dirty="0">
                <a:solidFill>
                  <a:srgbClr val="FFFFFF"/>
                </a:solidFill>
              </a:rPr>
            </a:br>
            <a:r>
              <a:rPr lang="en-US" sz="3600" spc="-40" dirty="0">
                <a:solidFill>
                  <a:srgbClr val="FFFFFF"/>
                </a:solidFill>
              </a:rPr>
              <a:t>is the visual tool that empowers your team to manage any type of project, workflow, or task tracking.</a:t>
            </a:r>
            <a:br>
              <a:rPr lang="en-US" sz="3600" spc="-40" dirty="0">
                <a:solidFill>
                  <a:srgbClr val="FFFFFF"/>
                </a:solidFill>
              </a:rPr>
            </a:br>
            <a:br>
              <a:rPr lang="en-US" sz="3600" spc="-40" dirty="0">
                <a:solidFill>
                  <a:srgbClr val="FFFFFF"/>
                </a:solidFill>
              </a:rPr>
            </a:br>
            <a:r>
              <a:rPr lang="en-US" sz="3100" spc="-40" dirty="0">
                <a:solidFill>
                  <a:srgbClr val="FFFFFF"/>
                </a:solidFill>
              </a:rPr>
              <a:t>It’s developed by Trello Enterprise, a subsidiary of Atlassian (Jira developers).</a:t>
            </a:r>
          </a:p>
        </p:txBody>
      </p:sp>
      <p:pic>
        <p:nvPicPr>
          <p:cNvPr id="3" name="Picture 2" descr="Logo&#10;&#10;Description automatically generated">
            <a:extLst>
              <a:ext uri="{FF2B5EF4-FFF2-40B4-BE49-F238E27FC236}">
                <a16:creationId xmlns:a16="http://schemas.microsoft.com/office/drawing/2014/main" id="{68335B7C-B17E-2B13-E5FB-69F147DB7620}"/>
              </a:ext>
            </a:extLst>
          </p:cNvPr>
          <p:cNvPicPr>
            <a:picLocks noChangeAspect="1"/>
          </p:cNvPicPr>
          <p:nvPr/>
        </p:nvPicPr>
        <p:blipFill rotWithShape="1">
          <a:blip r:embed="rId2"/>
          <a:srcRect r="31" b="32"/>
          <a:stretch/>
        </p:blipFill>
        <p:spPr>
          <a:xfrm>
            <a:off x="6095005" y="10"/>
            <a:ext cx="6096001" cy="3428990"/>
          </a:xfrm>
          <a:prstGeom prst="rect">
            <a:avLst/>
          </a:prstGeom>
        </p:spPr>
      </p:pic>
      <p:pic>
        <p:nvPicPr>
          <p:cNvPr id="5" name="Picture Placeholder 4" descr="A picture containing mountain, sky, outdoor, nature, sunrise ">
            <a:extLst>
              <a:ext uri="{FF2B5EF4-FFF2-40B4-BE49-F238E27FC236}">
                <a16:creationId xmlns:a16="http://schemas.microsoft.com/office/drawing/2014/main" id="{A33E67C0-6C95-48DB-97CC-8CE8D36C05F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27840" r="-2" b="38691"/>
          <a:stretch/>
        </p:blipFill>
        <p:spPr>
          <a:xfrm>
            <a:off x="6096006" y="3429000"/>
            <a:ext cx="6096001" cy="3429000"/>
          </a:xfrm>
          <a:prstGeom prst="rect">
            <a:avLst/>
          </a:prstGeom>
        </p:spPr>
      </p:pic>
      <p:pic>
        <p:nvPicPr>
          <p:cNvPr id="10" name="Picture 9" descr="Text, logo&#10;&#10;Description automatically generated">
            <a:extLst>
              <a:ext uri="{FF2B5EF4-FFF2-40B4-BE49-F238E27FC236}">
                <a16:creationId xmlns:a16="http://schemas.microsoft.com/office/drawing/2014/main" id="{0C0B2E70-ADB2-CC8E-83B9-70E1EE06FE37}"/>
              </a:ext>
            </a:extLst>
          </p:cNvPr>
          <p:cNvPicPr>
            <a:picLocks noChangeAspect="1"/>
          </p:cNvPicPr>
          <p:nvPr/>
        </p:nvPicPr>
        <p:blipFill>
          <a:blip r:embed="rId4"/>
          <a:stretch>
            <a:fillRect/>
          </a:stretch>
        </p:blipFill>
        <p:spPr>
          <a:xfrm>
            <a:off x="7003110" y="2643468"/>
            <a:ext cx="4280720" cy="2855167"/>
          </a:xfrm>
          <a:prstGeom prst="rect">
            <a:avLst/>
          </a:prstGeom>
        </p:spPr>
      </p:pic>
    </p:spTree>
    <p:extLst>
      <p:ext uri="{BB962C8B-B14F-4D97-AF65-F5344CB8AC3E}">
        <p14:creationId xmlns:p14="http://schemas.microsoft.com/office/powerpoint/2010/main" val="184414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39B1D89-E1A5-4FF7-9AE5-EA1EA5892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9339206"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B672C916-F4FC-231F-48EC-E9EBB7443FC6}"/>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lvl="0">
              <a:spcAft>
                <a:spcPts val="600"/>
              </a:spcAft>
            </a:pPr>
            <a:r>
              <a:rPr lang="en-US" kern="1200" noProof="0">
                <a:solidFill>
                  <a:srgbClr val="FFFFFF"/>
                </a:solidFill>
                <a:latin typeface="+mn-lt"/>
                <a:ea typeface="+mn-ea"/>
                <a:cs typeface="+mn-cs"/>
              </a:rPr>
              <a:t>Presentation title</a:t>
            </a:r>
          </a:p>
        </p:txBody>
      </p:sp>
      <p:sp>
        <p:nvSpPr>
          <p:cNvPr id="9" name="Date Placeholder 8">
            <a:extLst>
              <a:ext uri="{FF2B5EF4-FFF2-40B4-BE49-F238E27FC236}">
                <a16:creationId xmlns:a16="http://schemas.microsoft.com/office/drawing/2014/main" id="{BFDBEC23-A7BB-C50D-D965-1A3E3A995A0F}"/>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a:spcAft>
                <a:spcPts val="600"/>
              </a:spcAft>
            </a:pPr>
            <a:r>
              <a:rPr lang="en-US">
                <a:solidFill>
                  <a:srgbClr val="FFFFFF"/>
                </a:solidFill>
              </a:rPr>
              <a:t>20XX</a:t>
            </a:r>
          </a:p>
        </p:txBody>
      </p:sp>
      <p:sp>
        <p:nvSpPr>
          <p:cNvPr id="10" name="Slide Number Placeholder 9">
            <a:extLst>
              <a:ext uri="{FF2B5EF4-FFF2-40B4-BE49-F238E27FC236}">
                <a16:creationId xmlns:a16="http://schemas.microsoft.com/office/drawing/2014/main" id="{028E5A80-578E-61D5-D193-6E5ECC366076}"/>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D39F39FF-F5CB-4ACA-9B46-4CCF89ECA75F}" type="slidenum">
              <a:rPr lang="en-US" noProof="0">
                <a:solidFill>
                  <a:srgbClr val="FFFFFF"/>
                </a:solidFill>
              </a:rPr>
              <a:pPr lvl="0">
                <a:spcAft>
                  <a:spcPts val="600"/>
                </a:spcAft>
              </a:pPr>
              <a:t>13</a:t>
            </a:fld>
            <a:endParaRPr lang="en-US" noProof="0">
              <a:solidFill>
                <a:srgbClr val="FFFFFF"/>
              </a:solidFill>
            </a:endParaRPr>
          </a:p>
        </p:txBody>
      </p:sp>
      <p:sp>
        <p:nvSpPr>
          <p:cNvPr id="30" name="Content Placeholder 29">
            <a:extLst>
              <a:ext uri="{FF2B5EF4-FFF2-40B4-BE49-F238E27FC236}">
                <a16:creationId xmlns:a16="http://schemas.microsoft.com/office/drawing/2014/main" id="{D866ED21-740D-0A9B-5972-FD3B7A6BBEE5}"/>
              </a:ext>
            </a:extLst>
          </p:cNvPr>
          <p:cNvSpPr>
            <a:spLocks noGrp="1"/>
          </p:cNvSpPr>
          <p:nvPr>
            <p:ph sz="quarter" idx="14"/>
          </p:nvPr>
        </p:nvSpPr>
        <p:spPr/>
        <p:txBody>
          <a:bodyPr/>
          <a:lstStyle/>
          <a:p>
            <a:endParaRPr lang="ru-RU"/>
          </a:p>
        </p:txBody>
      </p:sp>
      <p:pic>
        <p:nvPicPr>
          <p:cNvPr id="1026" name="Picture 2">
            <a:extLst>
              <a:ext uri="{FF2B5EF4-FFF2-40B4-BE49-F238E27FC236}">
                <a16:creationId xmlns:a16="http://schemas.microsoft.com/office/drawing/2014/main" id="{CE8B24DD-7B2B-E11F-C85B-DE0FE99B5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7340"/>
            <a:ext cx="12192000" cy="635635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C07FBA3-254F-37F2-ED35-19CA3D70FDAC}"/>
              </a:ext>
            </a:extLst>
          </p:cNvPr>
          <p:cNvSpPr txBox="1"/>
          <p:nvPr/>
        </p:nvSpPr>
        <p:spPr>
          <a:xfrm>
            <a:off x="-3048" y="-23402"/>
            <a:ext cx="12195048" cy="584775"/>
          </a:xfrm>
          <a:prstGeom prst="rect">
            <a:avLst/>
          </a:prstGeom>
          <a:solidFill>
            <a:srgbClr val="0079BE"/>
          </a:solidFill>
        </p:spPr>
        <p:txBody>
          <a:bodyPr wrap="square" rtlCol="0">
            <a:spAutoFit/>
          </a:bodyPr>
          <a:lstStyle/>
          <a:p>
            <a:pPr algn="ctr"/>
            <a:r>
              <a:rPr lang="en-US" sz="3200" dirty="0"/>
              <a:t>Simple Trello Scrum template</a:t>
            </a:r>
            <a:endParaRPr lang="ru-RU" sz="3200" dirty="0"/>
          </a:p>
        </p:txBody>
      </p:sp>
    </p:spTree>
    <p:extLst>
      <p:ext uri="{BB962C8B-B14F-4D97-AF65-F5344CB8AC3E}">
        <p14:creationId xmlns:p14="http://schemas.microsoft.com/office/powerpoint/2010/main" val="3007318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5">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27">
            <a:extLst>
              <a:ext uri="{FF2B5EF4-FFF2-40B4-BE49-F238E27FC236}">
                <a16:creationId xmlns:a16="http://schemas.microsoft.com/office/drawing/2014/main" id="{C3EA6170-AC8D-4D4A-84DD-F44C26E7D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9">
            <a:extLst>
              <a:ext uri="{FF2B5EF4-FFF2-40B4-BE49-F238E27FC236}">
                <a16:creationId xmlns:a16="http://schemas.microsoft.com/office/drawing/2014/main" id="{3157317F-9873-46C3-9D06-EC69D4997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300" y="0"/>
            <a:ext cx="40767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CAB4C3"/>
              </a:solidFill>
            </a:endParaRPr>
          </a:p>
        </p:txBody>
      </p:sp>
      <p:sp>
        <p:nvSpPr>
          <p:cNvPr id="2" name="Title 1">
            <a:extLst>
              <a:ext uri="{FF2B5EF4-FFF2-40B4-BE49-F238E27FC236}">
                <a16:creationId xmlns:a16="http://schemas.microsoft.com/office/drawing/2014/main" id="{8D5127AF-47DB-524A-902D-2907E98D0C94}"/>
              </a:ext>
            </a:extLst>
          </p:cNvPr>
          <p:cNvSpPr>
            <a:spLocks noGrp="1"/>
          </p:cNvSpPr>
          <p:nvPr>
            <p:ph type="title"/>
          </p:nvPr>
        </p:nvSpPr>
        <p:spPr>
          <a:xfrm>
            <a:off x="8432799" y="802639"/>
            <a:ext cx="3352799" cy="3374651"/>
          </a:xfrm>
        </p:spPr>
        <p:txBody>
          <a:bodyPr vert="horz" lIns="91440" tIns="45720" rIns="91440" bIns="45720" rtlCol="0" anchor="t">
            <a:normAutofit/>
          </a:bodyPr>
          <a:lstStyle/>
          <a:p>
            <a:pPr algn="r">
              <a:lnSpc>
                <a:spcPct val="90000"/>
              </a:lnSpc>
            </a:pPr>
            <a:r>
              <a:rPr lang="en-US" sz="4200" b="1" kern="1200" spc="-40" baseline="0" dirty="0">
                <a:solidFill>
                  <a:srgbClr val="FFFFFF"/>
                </a:solidFill>
                <a:latin typeface="+mj-lt"/>
                <a:ea typeface="+mj-ea"/>
                <a:cs typeface="+mj-cs"/>
              </a:rPr>
              <a:t>Trello is very simple, flexible, and powerful.</a:t>
            </a:r>
          </a:p>
        </p:txBody>
      </p:sp>
      <p:pic>
        <p:nvPicPr>
          <p:cNvPr id="20" name="Picture 19">
            <a:extLst>
              <a:ext uri="{FF2B5EF4-FFF2-40B4-BE49-F238E27FC236}">
                <a16:creationId xmlns:a16="http://schemas.microsoft.com/office/drawing/2014/main" id="{950BAADD-A37D-CB3A-32EE-7BF31F613F2B}"/>
              </a:ext>
            </a:extLst>
          </p:cNvPr>
          <p:cNvPicPr>
            <a:picLocks noChangeAspect="1"/>
          </p:cNvPicPr>
          <p:nvPr/>
        </p:nvPicPr>
        <p:blipFill>
          <a:blip r:embed="rId2"/>
          <a:stretch>
            <a:fillRect/>
          </a:stretch>
        </p:blipFill>
        <p:spPr>
          <a:xfrm>
            <a:off x="201168" y="1237648"/>
            <a:ext cx="3740241" cy="4511829"/>
          </a:xfrm>
          <a:prstGeom prst="rect">
            <a:avLst/>
          </a:prstGeom>
        </p:spPr>
      </p:pic>
      <p:pic>
        <p:nvPicPr>
          <p:cNvPr id="12" name="Picture 11" descr="Graphical user interface, text, application, email&#10;&#10;Description automatically generated">
            <a:extLst>
              <a:ext uri="{FF2B5EF4-FFF2-40B4-BE49-F238E27FC236}">
                <a16:creationId xmlns:a16="http://schemas.microsoft.com/office/drawing/2014/main" id="{EA067E19-EDCC-8B24-E832-3C17063E2A16}"/>
              </a:ext>
            </a:extLst>
          </p:cNvPr>
          <p:cNvPicPr>
            <a:picLocks noChangeAspect="1"/>
          </p:cNvPicPr>
          <p:nvPr/>
        </p:nvPicPr>
        <p:blipFill>
          <a:blip r:embed="rId3"/>
          <a:stretch>
            <a:fillRect/>
          </a:stretch>
        </p:blipFill>
        <p:spPr>
          <a:xfrm>
            <a:off x="4142577" y="1258446"/>
            <a:ext cx="3922628" cy="4470231"/>
          </a:xfrm>
          <a:prstGeom prst="rect">
            <a:avLst/>
          </a:prstGeom>
        </p:spPr>
      </p:pic>
      <p:sp>
        <p:nvSpPr>
          <p:cNvPr id="4" name="Footer Placeholder 3">
            <a:extLst>
              <a:ext uri="{FF2B5EF4-FFF2-40B4-BE49-F238E27FC236}">
                <a16:creationId xmlns:a16="http://schemas.microsoft.com/office/drawing/2014/main" id="{B09A11B0-6B3C-BADC-C11D-66BE5DE32A25}"/>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dirty="0">
                <a:latin typeface="+mn-lt"/>
                <a:ea typeface="+mn-ea"/>
                <a:cs typeface="+mn-cs"/>
              </a:rPr>
              <a:t>Scrum &amp; Trello</a:t>
            </a:r>
          </a:p>
        </p:txBody>
      </p:sp>
    </p:spTree>
    <p:extLst>
      <p:ext uri="{BB962C8B-B14F-4D97-AF65-F5344CB8AC3E}">
        <p14:creationId xmlns:p14="http://schemas.microsoft.com/office/powerpoint/2010/main" val="2005529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36FB7-2C14-9434-0995-9C6280B4A37F}"/>
              </a:ext>
            </a:extLst>
          </p:cNvPr>
          <p:cNvSpPr>
            <a:spLocks noGrp="1"/>
          </p:cNvSpPr>
          <p:nvPr>
            <p:ph type="title"/>
          </p:nvPr>
        </p:nvSpPr>
        <p:spPr>
          <a:xfrm>
            <a:off x="201168" y="136525"/>
            <a:ext cx="11795760" cy="769493"/>
          </a:xfrm>
        </p:spPr>
        <p:txBody>
          <a:bodyPr>
            <a:noAutofit/>
          </a:bodyPr>
          <a:lstStyle/>
          <a:p>
            <a:pPr algn="ctr"/>
            <a:r>
              <a:rPr lang="en-US" sz="3800" dirty="0"/>
              <a:t>It also got lots of templates for everyday use</a:t>
            </a:r>
            <a:endParaRPr lang="ru-RU" sz="3800" dirty="0"/>
          </a:p>
        </p:txBody>
      </p:sp>
      <p:pic>
        <p:nvPicPr>
          <p:cNvPr id="8" name="Content Placeholder 7" descr="Graphical user interface, website&#10;&#10;Description automatically generated">
            <a:extLst>
              <a:ext uri="{FF2B5EF4-FFF2-40B4-BE49-F238E27FC236}">
                <a16:creationId xmlns:a16="http://schemas.microsoft.com/office/drawing/2014/main" id="{6166611C-73C5-9A13-883D-5A5984EA0E3D}"/>
              </a:ext>
            </a:extLst>
          </p:cNvPr>
          <p:cNvPicPr>
            <a:picLocks noGrp="1" noChangeAspect="1"/>
          </p:cNvPicPr>
          <p:nvPr>
            <p:ph sz="quarter" idx="14"/>
          </p:nvPr>
        </p:nvPicPr>
        <p:blipFill>
          <a:blip r:embed="rId2"/>
          <a:stretch>
            <a:fillRect/>
          </a:stretch>
        </p:blipFill>
        <p:spPr>
          <a:xfrm>
            <a:off x="1875211" y="1187612"/>
            <a:ext cx="8201850" cy="5052283"/>
          </a:xfrm>
        </p:spPr>
      </p:pic>
      <p:sp>
        <p:nvSpPr>
          <p:cNvPr id="4" name="Footer Placeholder 3">
            <a:extLst>
              <a:ext uri="{FF2B5EF4-FFF2-40B4-BE49-F238E27FC236}">
                <a16:creationId xmlns:a16="http://schemas.microsoft.com/office/drawing/2014/main" id="{F322D269-536E-AA10-03B3-749F5824E4E9}"/>
              </a:ext>
            </a:extLst>
          </p:cNvPr>
          <p:cNvSpPr>
            <a:spLocks noGrp="1"/>
          </p:cNvSpPr>
          <p:nvPr>
            <p:ph type="ftr" sz="quarter" idx="11"/>
          </p:nvPr>
        </p:nvSpPr>
        <p:spPr/>
        <p:txBody>
          <a:bodyPr/>
          <a:lstStyle/>
          <a:p>
            <a:r>
              <a:rPr lang="en-US" kern="1200" dirty="0">
                <a:latin typeface="+mn-lt"/>
                <a:ea typeface="+mn-ea"/>
                <a:cs typeface="+mn-cs"/>
              </a:rPr>
              <a:t>Scrum &amp; Trello</a:t>
            </a:r>
          </a:p>
          <a:p>
            <a:endParaRPr lang="en-US" dirty="0">
              <a:solidFill>
                <a:prstClr val="black"/>
              </a:solidFill>
            </a:endParaRPr>
          </a:p>
        </p:txBody>
      </p:sp>
    </p:spTree>
    <p:extLst>
      <p:ext uri="{BB962C8B-B14F-4D97-AF65-F5344CB8AC3E}">
        <p14:creationId xmlns:p14="http://schemas.microsoft.com/office/powerpoint/2010/main" val="2929582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7238084E-9C0F-497C-9436-2CD6C9BC6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0A9314D7-79E5-4587-B59D-FA5DDE9F3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31">
            <a:extLst>
              <a:ext uri="{FF2B5EF4-FFF2-40B4-BE49-F238E27FC236}">
                <a16:creationId xmlns:a16="http://schemas.microsoft.com/office/drawing/2014/main" id="{30761B21-88ED-449E-B2B9-3FC40844C36D}"/>
              </a:ext>
            </a:extLst>
          </p:cNvPr>
          <p:cNvSpPr>
            <a:spLocks noGrp="1"/>
          </p:cNvSpPr>
          <p:nvPr>
            <p:ph type="ctrTitle"/>
          </p:nvPr>
        </p:nvSpPr>
        <p:spPr>
          <a:xfrm>
            <a:off x="990600" y="250824"/>
            <a:ext cx="10312400" cy="625476"/>
          </a:xfrm>
        </p:spPr>
        <p:txBody>
          <a:bodyPr vert="horz" lIns="91440" tIns="45720" rIns="91440" bIns="45720" rtlCol="0" anchor="ctr">
            <a:normAutofit/>
          </a:bodyPr>
          <a:lstStyle/>
          <a:p>
            <a:pPr algn="r"/>
            <a:r>
              <a:rPr lang="en-US" sz="2800" dirty="0">
                <a:solidFill>
                  <a:srgbClr val="FFFFFF"/>
                </a:solidFill>
              </a:rPr>
              <a:t>Hope you liked my presentation </a:t>
            </a:r>
            <a:r>
              <a:rPr lang="en-US" sz="2800" dirty="0">
                <a:solidFill>
                  <a:srgbClr val="FFFFFF"/>
                </a:solidFill>
                <a:sym typeface="Wingdings" panose="05000000000000000000" pitchFamily="2" charset="2"/>
              </a:rPr>
              <a:t></a:t>
            </a:r>
            <a:endParaRPr lang="en-US" sz="2800" dirty="0">
              <a:solidFill>
                <a:srgbClr val="FFFFFF"/>
              </a:solidFill>
            </a:endParaRPr>
          </a:p>
        </p:txBody>
      </p:sp>
      <p:pic>
        <p:nvPicPr>
          <p:cNvPr id="10" name="Picture Placeholder 9" descr="A person taking a selfie&#10;&#10;Description automatically generated with medium confidence">
            <a:extLst>
              <a:ext uri="{FF2B5EF4-FFF2-40B4-BE49-F238E27FC236}">
                <a16:creationId xmlns:a16="http://schemas.microsoft.com/office/drawing/2014/main" id="{2732245B-95FE-F0CC-1B79-D0F062681211}"/>
              </a:ext>
            </a:extLst>
          </p:cNvPr>
          <p:cNvPicPr>
            <a:picLocks noGrp="1" noChangeAspect="1"/>
          </p:cNvPicPr>
          <p:nvPr>
            <p:ph type="pic" sz="quarter" idx="13"/>
          </p:nvPr>
        </p:nvPicPr>
        <p:blipFill rotWithShape="1">
          <a:blip r:embed="rId2"/>
          <a:srcRect l="4178" t="482" r="-178" b="-15971"/>
          <a:stretch/>
        </p:blipFill>
        <p:spPr>
          <a:xfrm>
            <a:off x="5239512" y="1150466"/>
            <a:ext cx="6952487" cy="6272935"/>
          </a:xfrm>
          <a:prstGeom prst="rect">
            <a:avLst/>
          </a:prstGeom>
        </p:spPr>
      </p:pic>
      <p:sp>
        <p:nvSpPr>
          <p:cNvPr id="4" name="Footer Placeholder 3">
            <a:extLst>
              <a:ext uri="{FF2B5EF4-FFF2-40B4-BE49-F238E27FC236}">
                <a16:creationId xmlns:a16="http://schemas.microsoft.com/office/drawing/2014/main" id="{BBA09E0B-CEBC-425D-8A86-1F858D8DE9AD}"/>
              </a:ext>
            </a:extLst>
          </p:cNvPr>
          <p:cNvSpPr>
            <a:spLocks noGrp="1"/>
          </p:cNvSpPr>
          <p:nvPr>
            <p:ph type="ftr" sz="quarter" idx="11"/>
          </p:nvPr>
        </p:nvSpPr>
        <p:spPr>
          <a:xfrm>
            <a:off x="201167" y="6492875"/>
            <a:ext cx="4837176" cy="365125"/>
          </a:xfrm>
        </p:spPr>
        <p:txBody>
          <a:bodyPr vert="horz" lIns="91440" tIns="45720" rIns="91440" bIns="45720" rtlCol="0" anchor="ctr">
            <a:normAutofit/>
          </a:bodyPr>
          <a:lstStyle/>
          <a:p>
            <a:pPr>
              <a:spcAft>
                <a:spcPts val="600"/>
              </a:spcAft>
            </a:pPr>
            <a:r>
              <a:rPr lang="en-US" kern="1200" dirty="0">
                <a:solidFill>
                  <a:schemeClr val="tx1"/>
                </a:solidFill>
                <a:latin typeface="+mn-lt"/>
                <a:ea typeface="+mn-ea"/>
                <a:cs typeface="+mn-cs"/>
              </a:rPr>
              <a:t>Scrum &amp; Trello</a:t>
            </a:r>
          </a:p>
        </p:txBody>
      </p:sp>
      <p:pic>
        <p:nvPicPr>
          <p:cNvPr id="16" name="Picture 15" descr="Text&#10;&#10;Description automatically generated">
            <a:extLst>
              <a:ext uri="{FF2B5EF4-FFF2-40B4-BE49-F238E27FC236}">
                <a16:creationId xmlns:a16="http://schemas.microsoft.com/office/drawing/2014/main" id="{7B7656FD-A19A-23C0-FE36-858D375CB47B}"/>
              </a:ext>
            </a:extLst>
          </p:cNvPr>
          <p:cNvPicPr>
            <a:picLocks noChangeAspect="1"/>
          </p:cNvPicPr>
          <p:nvPr/>
        </p:nvPicPr>
        <p:blipFill>
          <a:blip r:embed="rId3"/>
          <a:stretch>
            <a:fillRect/>
          </a:stretch>
        </p:blipFill>
        <p:spPr>
          <a:xfrm>
            <a:off x="201166" y="1150467"/>
            <a:ext cx="4837175" cy="5388040"/>
          </a:xfrm>
          <a:prstGeom prst="rect">
            <a:avLst/>
          </a:prstGeom>
        </p:spPr>
      </p:pic>
      <p:sp>
        <p:nvSpPr>
          <p:cNvPr id="17" name="Footer Placeholder 3">
            <a:extLst>
              <a:ext uri="{FF2B5EF4-FFF2-40B4-BE49-F238E27FC236}">
                <a16:creationId xmlns:a16="http://schemas.microsoft.com/office/drawing/2014/main" id="{226871C1-F833-8E2F-B0C3-7599D2F1DC60}"/>
              </a:ext>
            </a:extLst>
          </p:cNvPr>
          <p:cNvSpPr txBox="1">
            <a:spLocks/>
          </p:cNvSpPr>
          <p:nvPr/>
        </p:nvSpPr>
        <p:spPr>
          <a:xfrm>
            <a:off x="108922" y="6488938"/>
            <a:ext cx="4837176" cy="365125"/>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 &amp; Trello</a:t>
            </a:r>
          </a:p>
          <a:p>
            <a:endParaRPr lang="en-US" dirty="0">
              <a:solidFill>
                <a:prstClr val="black"/>
              </a:solidFill>
            </a:endParaRPr>
          </a:p>
        </p:txBody>
      </p:sp>
    </p:spTree>
    <p:extLst>
      <p:ext uri="{BB962C8B-B14F-4D97-AF65-F5344CB8AC3E}">
        <p14:creationId xmlns:p14="http://schemas.microsoft.com/office/powerpoint/2010/main" val="767611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532264" y="776941"/>
            <a:ext cx="3209008" cy="5166659"/>
          </a:xfrm>
        </p:spPr>
        <p:txBody>
          <a:bodyPr/>
          <a:lstStyle/>
          <a:p>
            <a:r>
              <a:rPr lang="en-US" dirty="0"/>
              <a:t>Agenda</a:t>
            </a:r>
          </a:p>
        </p:txBody>
      </p:sp>
      <p:sp>
        <p:nvSpPr>
          <p:cNvPr id="20" name="Footer Placeholder 19">
            <a:extLst>
              <a:ext uri="{FF2B5EF4-FFF2-40B4-BE49-F238E27FC236}">
                <a16:creationId xmlns:a16="http://schemas.microsoft.com/office/drawing/2014/main" id="{6DB8AAF6-0D0C-4F4F-A10E-6A66E4A7BEC3}"/>
              </a:ext>
            </a:extLst>
          </p:cNvPr>
          <p:cNvSpPr>
            <a:spLocks noGrp="1"/>
          </p:cNvSpPr>
          <p:nvPr>
            <p:ph type="ftr" sz="quarter" idx="11"/>
          </p:nvPr>
        </p:nvSpPr>
        <p:spPr>
          <a:xfrm>
            <a:off x="199277" y="6356350"/>
            <a:ext cx="3749040" cy="365125"/>
          </a:xfrm>
        </p:spPr>
        <p:txBody>
          <a:bodyPr/>
          <a:lstStyle/>
          <a:p>
            <a:pPr>
              <a:spcAft>
                <a:spcPts val="600"/>
              </a:spcAft>
            </a:pPr>
            <a:r>
              <a:rPr lang="en-US" dirty="0">
                <a:solidFill>
                  <a:srgbClr val="FFFFFF"/>
                </a:solidFill>
              </a:rPr>
              <a:t>Scrum &amp; Trello</a:t>
            </a:r>
            <a:endParaRPr lang="en-US" kern="1200" dirty="0">
              <a:solidFill>
                <a:srgbClr val="FFFFFF"/>
              </a:solidFill>
              <a:latin typeface="+mn-lt"/>
              <a:ea typeface="+mn-ea"/>
              <a:cs typeface="+mn-cs"/>
            </a:endParaRPr>
          </a:p>
        </p:txBody>
      </p:sp>
      <p:pic>
        <p:nvPicPr>
          <p:cNvPr id="5" name="Picture Placeholder 4" descr="A person standing on a rock">
            <a:extLst>
              <a:ext uri="{FF2B5EF4-FFF2-40B4-BE49-F238E27FC236}">
                <a16:creationId xmlns:a16="http://schemas.microsoft.com/office/drawing/2014/main" id="{633DBDDF-94F3-4001-919E-B56D62CE7A09}"/>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076700" y="0"/>
            <a:ext cx="4038600" cy="3429000"/>
          </a:xfrm>
        </p:spPr>
      </p:pic>
      <p:pic>
        <p:nvPicPr>
          <p:cNvPr id="44" name="Picture Placeholder 43" descr="A picture containing mountain, sky, nature, outdoor">
            <a:extLst>
              <a:ext uri="{FF2B5EF4-FFF2-40B4-BE49-F238E27FC236}">
                <a16:creationId xmlns:a16="http://schemas.microsoft.com/office/drawing/2014/main" id="{73DD8BED-FB17-4ABE-9B18-B6DDA81A0E05}"/>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8115300" y="0"/>
            <a:ext cx="4076701" cy="3429000"/>
          </a:xfrm>
        </p:spPr>
      </p:pic>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4572000" y="3841750"/>
            <a:ext cx="6891338" cy="2595626"/>
          </a:xfrm>
        </p:spPr>
        <p:txBody>
          <a:bodyPr>
            <a:normAutofit lnSpcReduction="10000"/>
          </a:bodyPr>
          <a:lstStyle/>
          <a:p>
            <a:r>
              <a:rPr lang="en-US" sz="2400" dirty="0"/>
              <a:t>What is Scrum?</a:t>
            </a:r>
          </a:p>
          <a:p>
            <a:r>
              <a:rPr lang="en-US" sz="2400" dirty="0"/>
              <a:t>Scrum history.</a:t>
            </a:r>
          </a:p>
          <a:p>
            <a:r>
              <a:rPr lang="en-US" sz="2400" dirty="0"/>
              <a:t>A few words about Scrum methodology.</a:t>
            </a:r>
          </a:p>
          <a:p>
            <a:r>
              <a:rPr lang="en-US" sz="2400" dirty="0"/>
              <a:t>What Trello is?</a:t>
            </a:r>
          </a:p>
          <a:p>
            <a:r>
              <a:rPr lang="en-US" sz="2400" dirty="0"/>
              <a:t>How to create Scrum.</a:t>
            </a:r>
          </a:p>
          <a:p>
            <a:pPr marL="0" indent="0">
              <a:buNone/>
            </a:pPr>
            <a:endParaRPr lang="en-US" sz="2400" dirty="0"/>
          </a:p>
        </p:txBody>
      </p:sp>
    </p:spTree>
    <p:extLst>
      <p:ext uri="{BB962C8B-B14F-4D97-AF65-F5344CB8AC3E}">
        <p14:creationId xmlns:p14="http://schemas.microsoft.com/office/powerpoint/2010/main" val="2106347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69E3417-C771-4F3C-B4DD-356263496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580DD05-39CD-4456-866A-CD4ADCD8F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7360" y="136525"/>
            <a:ext cx="3025922" cy="6218555"/>
          </a:xfrm>
        </p:spPr>
        <p:txBody>
          <a:bodyPr vert="horz" lIns="91440" tIns="45720" rIns="91440" bIns="45720" rtlCol="0" anchor="t">
            <a:normAutofit/>
          </a:bodyPr>
          <a:lstStyle/>
          <a:p>
            <a:r>
              <a:rPr lang="en-US" sz="2800" spc="-40" dirty="0">
                <a:solidFill>
                  <a:srgbClr val="FFFFFF"/>
                </a:solidFill>
              </a:rPr>
              <a:t>Scrum history</a:t>
            </a:r>
            <a:br>
              <a:rPr lang="en-US" sz="2800" spc="-40" dirty="0">
                <a:solidFill>
                  <a:srgbClr val="FFFFFF"/>
                </a:solidFill>
              </a:rPr>
            </a:br>
            <a:br>
              <a:rPr lang="en-US" sz="2800" spc="-40" dirty="0">
                <a:solidFill>
                  <a:srgbClr val="FFFFFF"/>
                </a:solidFill>
              </a:rPr>
            </a:br>
            <a:endParaRPr lang="en-US" sz="2800" spc="-40" dirty="0">
              <a:solidFill>
                <a:srgbClr val="FFFFFF"/>
              </a:solidFill>
            </a:endParaRPr>
          </a:p>
        </p:txBody>
      </p:sp>
      <p:pic>
        <p:nvPicPr>
          <p:cNvPr id="23" name="Picture Placeholder 22" descr="Two men sitting in chairs&#10;&#10;Description automatically generated with low confidence">
            <a:extLst>
              <a:ext uri="{FF2B5EF4-FFF2-40B4-BE49-F238E27FC236}">
                <a16:creationId xmlns:a16="http://schemas.microsoft.com/office/drawing/2014/main" id="{1B765D20-2BB2-66C6-0268-D8BFF7AB2713}"/>
              </a:ext>
            </a:extLst>
          </p:cNvPr>
          <p:cNvPicPr>
            <a:picLocks noGrp="1" noChangeAspect="1"/>
          </p:cNvPicPr>
          <p:nvPr>
            <p:ph type="pic" sz="quarter" idx="13"/>
          </p:nvPr>
        </p:nvPicPr>
        <p:blipFill rotWithShape="1">
          <a:blip r:embed="rId2"/>
          <a:srcRect b="5213"/>
          <a:stretch/>
        </p:blipFill>
        <p:spPr>
          <a:xfrm>
            <a:off x="3040641" y="10"/>
            <a:ext cx="9144000" cy="4571990"/>
          </a:xfrm>
          <a:prstGeom prst="rect">
            <a:avLst/>
          </a:prstGeom>
        </p:spPr>
      </p:pic>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3292917" y="4816347"/>
            <a:ext cx="8539419" cy="1903857"/>
          </a:xfrm>
        </p:spPr>
        <p:txBody>
          <a:bodyPr vert="horz" lIns="91440" tIns="45720" rIns="91440" bIns="45720" rtlCol="0">
            <a:noAutofit/>
          </a:bodyPr>
          <a:lstStyle/>
          <a:p>
            <a:pPr>
              <a:lnSpc>
                <a:spcPct val="100000"/>
              </a:lnSpc>
            </a:pPr>
            <a:r>
              <a:rPr lang="en-US" sz="1400" b="0" spc="-40" dirty="0"/>
              <a:t>The history of Scrum can be traced back to 1986 in the Harvard Business Review (HBR) article titled, “The New Product Development Game” by </a:t>
            </a:r>
            <a:r>
              <a:rPr lang="en-US" sz="1400" b="0" spc="-40" dirty="0" err="1"/>
              <a:t>Hirotaka</a:t>
            </a:r>
            <a:r>
              <a:rPr lang="en-US" sz="1400" b="0" spc="-40" dirty="0"/>
              <a:t> Takeuchi &amp; </a:t>
            </a:r>
            <a:r>
              <a:rPr lang="en-US" sz="1400" b="0" spc="-40" dirty="0" err="1"/>
              <a:t>Ikujiro</a:t>
            </a:r>
            <a:r>
              <a:rPr lang="en-US" sz="1400" b="0" spc="-40" dirty="0"/>
              <a:t> Nonaka.</a:t>
            </a:r>
          </a:p>
          <a:p>
            <a:pPr>
              <a:lnSpc>
                <a:spcPct val="100000"/>
              </a:lnSpc>
            </a:pPr>
            <a:r>
              <a:rPr lang="en-US" sz="1200" b="0" spc="-40" dirty="0">
                <a:solidFill>
                  <a:schemeClr val="tx1">
                    <a:lumMod val="65000"/>
                    <a:lumOff val="35000"/>
                  </a:schemeClr>
                </a:solidFill>
              </a:rPr>
              <a:t>This article describes how companies such as Honda, Canon, and Fuji-Xerox produce new products worldwide using a scalable and team-based approach to product development. This approach emphasizes the importance of empowering self-organized teams.</a:t>
            </a:r>
            <a:br>
              <a:rPr lang="en-US" sz="1200" spc="-40" dirty="0">
                <a:solidFill>
                  <a:schemeClr val="tx1">
                    <a:lumMod val="65000"/>
                    <a:lumOff val="35000"/>
                  </a:schemeClr>
                </a:solidFill>
              </a:rPr>
            </a:br>
            <a:endParaRPr lang="en-US" sz="1200" dirty="0">
              <a:solidFill>
                <a:schemeClr val="tx1">
                  <a:lumMod val="65000"/>
                  <a:lumOff val="35000"/>
                </a:schemeClr>
              </a:solidFill>
            </a:endParaRPr>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2689266" cy="365125"/>
          </a:xfrm>
        </p:spPr>
        <p:txBody>
          <a:bodyPr vert="horz" lIns="91440" tIns="45720" rIns="91440" bIns="45720" rtlCol="0" anchor="ctr">
            <a:normAutofit/>
          </a:bodyPr>
          <a:lstStyle/>
          <a:p>
            <a:pPr>
              <a:spcAft>
                <a:spcPts val="600"/>
              </a:spcAft>
            </a:pPr>
            <a:r>
              <a:rPr lang="en-US" dirty="0">
                <a:solidFill>
                  <a:srgbClr val="FFFFFF"/>
                </a:solidFill>
              </a:rPr>
              <a:t>Scrum &amp; Trello</a:t>
            </a:r>
            <a:endParaRPr lang="en-US" kern="1200" dirty="0">
              <a:solidFill>
                <a:srgbClr val="FFFFFF"/>
              </a:solidFill>
              <a:latin typeface="+mn-lt"/>
              <a:ea typeface="+mn-ea"/>
              <a:cs typeface="+mn-cs"/>
            </a:endParaRPr>
          </a:p>
        </p:txBody>
      </p:sp>
    </p:spTree>
    <p:extLst>
      <p:ext uri="{BB962C8B-B14F-4D97-AF65-F5344CB8AC3E}">
        <p14:creationId xmlns:p14="http://schemas.microsoft.com/office/powerpoint/2010/main" val="1074753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7CAA9933-4D8C-4741-9B88-8B6BFC34B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22FB203-CB3A-4E5E-86C7-7DFAD8310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a:xfrm>
            <a:off x="629322" y="1485305"/>
            <a:ext cx="6815446" cy="3887390"/>
          </a:xfrm>
        </p:spPr>
        <p:txBody>
          <a:bodyPr vert="horz" lIns="91440" tIns="45720" rIns="91440" bIns="45720" rtlCol="0" anchor="t">
            <a:normAutofit/>
          </a:bodyPr>
          <a:lstStyle/>
          <a:p>
            <a:r>
              <a:rPr lang="en-US" sz="2200" b="1" kern="1200" spc="-40" baseline="0" dirty="0">
                <a:solidFill>
                  <a:srgbClr val="FFFFFF"/>
                </a:solidFill>
                <a:latin typeface="+mj-lt"/>
                <a:ea typeface="+mj-ea"/>
                <a:cs typeface="+mj-cs"/>
              </a:rPr>
              <a:t>In 1993, Jeff Sutherland and his team at Easel Corporation created the Scrum process to be used in software development processes by combining the concepts of the 1986 article with the concepts of object-oriented development, empirical process control, iterative development and incremental, software processes and productivity improvement, as well as the development of complex and dynamic systems.</a:t>
            </a:r>
          </a:p>
        </p:txBody>
      </p:sp>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dirty="0">
                <a:solidFill>
                  <a:srgbClr val="FFFFFF"/>
                </a:solidFill>
              </a:rPr>
              <a:t>Scrum &amp; Trello</a:t>
            </a:r>
            <a:endParaRPr lang="en-US" kern="1200" dirty="0">
              <a:solidFill>
                <a:srgbClr val="FFFFFF"/>
              </a:solidFill>
              <a:latin typeface="+mn-lt"/>
              <a:ea typeface="+mn-ea"/>
              <a:cs typeface="+mn-cs"/>
            </a:endParaRPr>
          </a:p>
        </p:txBody>
      </p:sp>
      <p:pic>
        <p:nvPicPr>
          <p:cNvPr id="8" name="Picture Placeholder 7" descr="A picture containing person, wall, person, indoor&#10;&#10;Description automatically generated">
            <a:extLst>
              <a:ext uri="{FF2B5EF4-FFF2-40B4-BE49-F238E27FC236}">
                <a16:creationId xmlns:a16="http://schemas.microsoft.com/office/drawing/2014/main" id="{AF930132-266E-053E-F869-5457F0706F32}"/>
              </a:ext>
            </a:extLst>
          </p:cNvPr>
          <p:cNvPicPr>
            <a:picLocks noGrp="1" noChangeAspect="1"/>
          </p:cNvPicPr>
          <p:nvPr>
            <p:ph type="pic" sz="quarter" idx="13"/>
          </p:nvPr>
        </p:nvPicPr>
        <p:blipFill rotWithShape="1">
          <a:blip r:embed="rId3"/>
          <a:srcRect l="6494" r="13471"/>
          <a:stretch/>
        </p:blipFill>
        <p:spPr>
          <a:xfrm>
            <a:off x="8074089" y="10"/>
            <a:ext cx="4130351" cy="6857990"/>
          </a:xfrm>
          <a:prstGeom prst="rect">
            <a:avLst/>
          </a:prstGeom>
        </p:spPr>
      </p:pic>
    </p:spTree>
    <p:extLst>
      <p:ext uri="{BB962C8B-B14F-4D97-AF65-F5344CB8AC3E}">
        <p14:creationId xmlns:p14="http://schemas.microsoft.com/office/powerpoint/2010/main" val="282602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ooter Placeholder 2">
            <a:extLst>
              <a:ext uri="{FF2B5EF4-FFF2-40B4-BE49-F238E27FC236}">
                <a16:creationId xmlns:a16="http://schemas.microsoft.com/office/drawing/2014/main" id="{6204C4BA-C5E6-49BE-B63B-C46739184660}"/>
              </a:ext>
            </a:extLst>
          </p:cNvPr>
          <p:cNvSpPr>
            <a:spLocks noGrp="1"/>
          </p:cNvSpPr>
          <p:nvPr>
            <p:ph type="ftr" sz="quarter" idx="4294967295"/>
          </p:nvPr>
        </p:nvSpPr>
        <p:spPr>
          <a:xfrm>
            <a:off x="0" y="6356350"/>
            <a:ext cx="4837113" cy="365125"/>
          </a:xfrm>
        </p:spPr>
        <p:txBody>
          <a:bodyPr vert="horz" lIns="91440" tIns="45720" rIns="91440" bIns="45720" rtlCol="0" anchor="ctr">
            <a:normAutofit/>
          </a:bodyPr>
          <a:lstStyle/>
          <a:p>
            <a:pPr>
              <a:spcAft>
                <a:spcPts val="600"/>
              </a:spcAft>
            </a:pPr>
            <a:r>
              <a:rPr lang="en-US" kern="1200" dirty="0">
                <a:solidFill>
                  <a:schemeClr val="tx1"/>
                </a:solidFill>
                <a:latin typeface="+mn-lt"/>
                <a:ea typeface="+mn-ea"/>
                <a:cs typeface="+mn-cs"/>
              </a:rPr>
              <a:t>Scrum &amp; Trello</a:t>
            </a:r>
          </a:p>
          <a:p>
            <a:pPr>
              <a:spcAft>
                <a:spcPts val="600"/>
              </a:spcAft>
            </a:pPr>
            <a:endParaRPr lang="en-US" kern="1200" dirty="0">
              <a:solidFill>
                <a:schemeClr val="tx1"/>
              </a:solidFill>
              <a:latin typeface="+mn-lt"/>
              <a:ea typeface="+mn-ea"/>
              <a:cs typeface="+mn-cs"/>
            </a:endParaRPr>
          </a:p>
        </p:txBody>
      </p:sp>
      <p:pic>
        <p:nvPicPr>
          <p:cNvPr id="6" name="Picture 5" descr="Logo&#10;&#10;Description automatically generated">
            <a:extLst>
              <a:ext uri="{FF2B5EF4-FFF2-40B4-BE49-F238E27FC236}">
                <a16:creationId xmlns:a16="http://schemas.microsoft.com/office/drawing/2014/main" id="{D16AFB52-C37D-0F88-3DB8-EDE76E856EE1}"/>
              </a:ext>
            </a:extLst>
          </p:cNvPr>
          <p:cNvPicPr>
            <a:picLocks noChangeAspect="1"/>
          </p:cNvPicPr>
          <p:nvPr/>
        </p:nvPicPr>
        <p:blipFill>
          <a:blip r:embed="rId2"/>
          <a:stretch>
            <a:fillRect/>
          </a:stretch>
        </p:blipFill>
        <p:spPr>
          <a:xfrm>
            <a:off x="8370541" y="1982044"/>
            <a:ext cx="3568966" cy="2706465"/>
          </a:xfrm>
          <a:prstGeom prst="rect">
            <a:avLst/>
          </a:prstGeom>
          <a:ln>
            <a:noFill/>
          </a:ln>
          <a:effectLst>
            <a:softEdge rad="112500"/>
          </a:effectLst>
        </p:spPr>
      </p:pic>
      <p:pic>
        <p:nvPicPr>
          <p:cNvPr id="22" name="Picture 21" descr="Graphical user interface&#10;&#10;Description automatically generated">
            <a:extLst>
              <a:ext uri="{FF2B5EF4-FFF2-40B4-BE49-F238E27FC236}">
                <a16:creationId xmlns:a16="http://schemas.microsoft.com/office/drawing/2014/main" id="{14AD237C-AB0F-5917-8440-7D95CC68BF7F}"/>
              </a:ext>
            </a:extLst>
          </p:cNvPr>
          <p:cNvPicPr>
            <a:picLocks noChangeAspect="1"/>
          </p:cNvPicPr>
          <p:nvPr/>
        </p:nvPicPr>
        <p:blipFill>
          <a:blip r:embed="rId3"/>
          <a:stretch>
            <a:fillRect/>
          </a:stretch>
        </p:blipFill>
        <p:spPr>
          <a:xfrm>
            <a:off x="475496" y="236223"/>
            <a:ext cx="6784651" cy="3192777"/>
          </a:xfrm>
          <a:prstGeom prst="rect">
            <a:avLst/>
          </a:prstGeom>
        </p:spPr>
      </p:pic>
      <p:sp>
        <p:nvSpPr>
          <p:cNvPr id="39" name="TextBox 38">
            <a:extLst>
              <a:ext uri="{FF2B5EF4-FFF2-40B4-BE49-F238E27FC236}">
                <a16:creationId xmlns:a16="http://schemas.microsoft.com/office/drawing/2014/main" id="{339C5426-082B-7930-FD04-27A83699FC03}"/>
              </a:ext>
            </a:extLst>
          </p:cNvPr>
          <p:cNvSpPr txBox="1"/>
          <p:nvPr/>
        </p:nvSpPr>
        <p:spPr>
          <a:xfrm>
            <a:off x="475496" y="3600013"/>
            <a:ext cx="6106884" cy="2585323"/>
          </a:xfrm>
          <a:prstGeom prst="rect">
            <a:avLst/>
          </a:prstGeom>
          <a:noFill/>
        </p:spPr>
        <p:txBody>
          <a:bodyPr wrap="square">
            <a:spAutoFit/>
          </a:bodyPr>
          <a:lstStyle/>
          <a:p>
            <a:pPr algn="justLow"/>
            <a:r>
              <a:rPr lang="en-US" b="0" i="0" dirty="0">
                <a:solidFill>
                  <a:schemeClr val="bg1"/>
                </a:solidFill>
                <a:effectLst/>
                <a:latin typeface="Arial" panose="020B0604020202020204" pitchFamily="34" charset="0"/>
              </a:rPr>
              <a:t>In 1995, Sutherland and </a:t>
            </a:r>
            <a:r>
              <a:rPr lang="en-US" b="0" i="0" dirty="0" err="1">
                <a:solidFill>
                  <a:schemeClr val="bg1"/>
                </a:solidFill>
                <a:effectLst/>
                <a:latin typeface="Arial" panose="020B0604020202020204" pitchFamily="34" charset="0"/>
              </a:rPr>
              <a:t>Schwaber</a:t>
            </a:r>
            <a:r>
              <a:rPr lang="en-US" b="0" i="0" dirty="0">
                <a:solidFill>
                  <a:schemeClr val="bg1"/>
                </a:solidFill>
                <a:effectLst/>
                <a:latin typeface="Arial" panose="020B0604020202020204" pitchFamily="34" charset="0"/>
              </a:rPr>
              <a:t> jointly presented a paper describing the scrum framework at the Business Object Design and Implementation Workshop held as part of </a:t>
            </a:r>
            <a:r>
              <a:rPr lang="en-US" b="0" i="0" u="none" strike="noStrike" dirty="0">
                <a:solidFill>
                  <a:schemeClr val="bg1"/>
                </a:solidFill>
                <a:effectLst/>
                <a:latin typeface="Arial" panose="020B0604020202020204" pitchFamily="34" charset="0"/>
                <a:hlinkClick r:id="rId4" tooltip="OOPSLA">
                  <a:extLst>
                    <a:ext uri="{A12FA001-AC4F-418D-AE19-62706E023703}">
                      <ahyp:hlinkClr xmlns:ahyp="http://schemas.microsoft.com/office/drawing/2018/hyperlinkcolor" val="tx"/>
                    </a:ext>
                  </a:extLst>
                </a:hlinkClick>
              </a:rPr>
              <a:t>Object-Oriented Programming, Systems, Languages &amp; Applications '95</a:t>
            </a:r>
            <a:r>
              <a:rPr lang="en-US" b="0" i="0" dirty="0">
                <a:solidFill>
                  <a:schemeClr val="bg1"/>
                </a:solidFill>
                <a:effectLst/>
                <a:latin typeface="Arial" panose="020B0604020202020204" pitchFamily="34" charset="0"/>
              </a:rPr>
              <a:t> (OOPSLA '95) in Austin, Texas.</a:t>
            </a:r>
            <a:r>
              <a:rPr lang="en-US" b="0" i="0" baseline="30000" dirty="0">
                <a:solidFill>
                  <a:schemeClr val="bg1"/>
                </a:solidFill>
                <a:effectLst/>
                <a:latin typeface="Arial" panose="020B0604020202020204" pitchFamily="34" charset="0"/>
              </a:rPr>
              <a:t> </a:t>
            </a:r>
          </a:p>
          <a:p>
            <a:pPr algn="justLow"/>
            <a:r>
              <a:rPr lang="en-US" b="0" i="0" dirty="0">
                <a:solidFill>
                  <a:schemeClr val="bg1"/>
                </a:solidFill>
                <a:effectLst/>
                <a:latin typeface="Arial" panose="020B0604020202020204" pitchFamily="34" charset="0"/>
              </a:rPr>
              <a:t>Over the following years, </a:t>
            </a:r>
            <a:r>
              <a:rPr lang="en-US" b="0" i="0" dirty="0" err="1">
                <a:solidFill>
                  <a:schemeClr val="bg1"/>
                </a:solidFill>
                <a:effectLst/>
                <a:latin typeface="Arial" panose="020B0604020202020204" pitchFamily="34" charset="0"/>
              </a:rPr>
              <a:t>Schwaber</a:t>
            </a:r>
            <a:r>
              <a:rPr lang="en-US" b="0" i="0" dirty="0">
                <a:solidFill>
                  <a:schemeClr val="bg1"/>
                </a:solidFill>
                <a:effectLst/>
                <a:latin typeface="Arial" panose="020B0604020202020204" pitchFamily="34" charset="0"/>
              </a:rPr>
              <a:t> and Sutherland collaborated to combine this material with their experience and evolving good practice to develop what became known as scrum.</a:t>
            </a:r>
            <a:endParaRPr lang="ru-RU" dirty="0">
              <a:solidFill>
                <a:schemeClr val="bg1"/>
              </a:solidFill>
            </a:endParaRPr>
          </a:p>
        </p:txBody>
      </p:sp>
    </p:spTree>
    <p:extLst>
      <p:ext uri="{BB962C8B-B14F-4D97-AF65-F5344CB8AC3E}">
        <p14:creationId xmlns:p14="http://schemas.microsoft.com/office/powerpoint/2010/main" val="283486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560E5A8-009D-4CBD-BADB-91488482E162}"/>
              </a:ext>
            </a:extLst>
          </p:cNvPr>
          <p:cNvSpPr>
            <a:spLocks noGrp="1"/>
          </p:cNvSpPr>
          <p:nvPr>
            <p:ph type="ftr" sz="quarter" idx="11"/>
          </p:nvPr>
        </p:nvSpPr>
        <p:spPr>
          <a:xfrm>
            <a:off x="199277" y="6356350"/>
            <a:ext cx="2771138" cy="365125"/>
          </a:xfrm>
        </p:spPr>
        <p:txBody>
          <a:bodyPr/>
          <a:lstStyle/>
          <a:p>
            <a:pPr>
              <a:spcAft>
                <a:spcPts val="600"/>
              </a:spcAft>
            </a:pPr>
            <a:r>
              <a:rPr lang="en-US" kern="1200" dirty="0">
                <a:solidFill>
                  <a:schemeClr val="tx1"/>
                </a:solidFill>
                <a:latin typeface="+mn-lt"/>
                <a:ea typeface="+mn-ea"/>
                <a:cs typeface="+mn-cs"/>
              </a:rPr>
              <a:t>Scrum &amp; Trello</a:t>
            </a:r>
          </a:p>
        </p:txBody>
      </p:sp>
      <p:pic>
        <p:nvPicPr>
          <p:cNvPr id="8" name="Content Placeholder 7" descr="A picture containing text, scoreboard&#10;&#10;Description automatically generated">
            <a:extLst>
              <a:ext uri="{FF2B5EF4-FFF2-40B4-BE49-F238E27FC236}">
                <a16:creationId xmlns:a16="http://schemas.microsoft.com/office/drawing/2014/main" id="{390F0330-6217-FACC-77E3-8B18581DA670}"/>
              </a:ext>
            </a:extLst>
          </p:cNvPr>
          <p:cNvPicPr>
            <a:picLocks noGrp="1" noChangeAspect="1"/>
          </p:cNvPicPr>
          <p:nvPr>
            <p:ph sz="quarter" idx="14"/>
          </p:nvPr>
        </p:nvPicPr>
        <p:blipFill>
          <a:blip r:embed="rId2"/>
          <a:stretch>
            <a:fillRect/>
          </a:stretch>
        </p:blipFill>
        <p:spPr>
          <a:xfrm>
            <a:off x="69622" y="136525"/>
            <a:ext cx="2900793" cy="4346836"/>
          </a:xfrm>
        </p:spPr>
      </p:pic>
      <p:sp>
        <p:nvSpPr>
          <p:cNvPr id="10" name="TextBox 9">
            <a:extLst>
              <a:ext uri="{FF2B5EF4-FFF2-40B4-BE49-F238E27FC236}">
                <a16:creationId xmlns:a16="http://schemas.microsoft.com/office/drawing/2014/main" id="{CC8F45F0-1D16-163A-08AB-4197C997B4A4}"/>
              </a:ext>
            </a:extLst>
          </p:cNvPr>
          <p:cNvSpPr txBox="1"/>
          <p:nvPr/>
        </p:nvSpPr>
        <p:spPr>
          <a:xfrm>
            <a:off x="3063827" y="136525"/>
            <a:ext cx="4191995" cy="1785104"/>
          </a:xfrm>
          <a:prstGeom prst="rect">
            <a:avLst/>
          </a:prstGeom>
          <a:noFill/>
        </p:spPr>
        <p:txBody>
          <a:bodyPr wrap="square">
            <a:spAutoFit/>
          </a:bodyPr>
          <a:lstStyle/>
          <a:p>
            <a:pPr algn="just"/>
            <a:r>
              <a:rPr lang="en-US" sz="2200" b="0" i="0" dirty="0">
                <a:solidFill>
                  <a:srgbClr val="202122"/>
                </a:solidFill>
                <a:effectLst/>
                <a:latin typeface="Arial" panose="020B0604020202020204" pitchFamily="34" charset="0"/>
              </a:rPr>
              <a:t>In 2001, </a:t>
            </a:r>
            <a:r>
              <a:rPr lang="en-US" sz="2200" b="0" i="0" dirty="0" err="1">
                <a:solidFill>
                  <a:srgbClr val="202122"/>
                </a:solidFill>
                <a:effectLst/>
                <a:latin typeface="Arial" panose="020B0604020202020204" pitchFamily="34" charset="0"/>
              </a:rPr>
              <a:t>Schwaber</a:t>
            </a:r>
            <a:r>
              <a:rPr lang="en-US" sz="2200" b="0" i="0" dirty="0">
                <a:solidFill>
                  <a:srgbClr val="202122"/>
                </a:solidFill>
                <a:effectLst/>
                <a:latin typeface="Arial" panose="020B0604020202020204" pitchFamily="34" charset="0"/>
              </a:rPr>
              <a:t> worked with </a:t>
            </a:r>
            <a:r>
              <a:rPr lang="en-US" sz="2200" dirty="0">
                <a:solidFill>
                  <a:srgbClr val="202122"/>
                </a:solidFill>
                <a:latin typeface="Arial" panose="020B0604020202020204" pitchFamily="34" charset="0"/>
                <a:hlinkClick r:id="rId3" tooltip="Mike Beedle">
                  <a:extLst>
                    <a:ext uri="{A12FA001-AC4F-418D-AE19-62706E023703}">
                      <ahyp:hlinkClr xmlns:ahyp="http://schemas.microsoft.com/office/drawing/2018/hyperlinkcolor" val="tx"/>
                    </a:ext>
                  </a:extLst>
                </a:hlinkClick>
              </a:rPr>
              <a:t>Mike Beedle</a:t>
            </a:r>
            <a:r>
              <a:rPr lang="en-US" sz="2200" dirty="0">
                <a:solidFill>
                  <a:srgbClr val="202122"/>
                </a:solidFill>
                <a:latin typeface="Arial" panose="020B0604020202020204" pitchFamily="34" charset="0"/>
              </a:rPr>
              <a:t> </a:t>
            </a:r>
            <a:r>
              <a:rPr lang="en-US" sz="2200" b="0" i="0" dirty="0">
                <a:solidFill>
                  <a:srgbClr val="202122"/>
                </a:solidFill>
                <a:effectLst/>
                <a:latin typeface="Arial" panose="020B0604020202020204" pitchFamily="34" charset="0"/>
              </a:rPr>
              <a:t>to describe the method in the book, </a:t>
            </a:r>
            <a:r>
              <a:rPr lang="en-US" sz="2200" b="0" i="1" dirty="0">
                <a:solidFill>
                  <a:srgbClr val="202122"/>
                </a:solidFill>
                <a:effectLst/>
                <a:latin typeface="Arial" panose="020B0604020202020204" pitchFamily="34" charset="0"/>
              </a:rPr>
              <a:t>Agile Software Development with Scrum</a:t>
            </a:r>
            <a:r>
              <a:rPr lang="en-US" sz="2200" b="0" i="0" dirty="0">
                <a:solidFill>
                  <a:srgbClr val="202122"/>
                </a:solidFill>
                <a:effectLst/>
                <a:latin typeface="Arial" panose="020B0604020202020204" pitchFamily="34" charset="0"/>
              </a:rPr>
              <a:t>.</a:t>
            </a:r>
            <a:r>
              <a:rPr lang="en-US" sz="2200" b="0" i="0" baseline="30000" dirty="0">
                <a:solidFill>
                  <a:srgbClr val="0645AD"/>
                </a:solidFill>
                <a:effectLst/>
                <a:latin typeface="Arial" panose="020B0604020202020204" pitchFamily="34" charset="0"/>
              </a:rPr>
              <a:t> </a:t>
            </a:r>
          </a:p>
        </p:txBody>
      </p:sp>
      <p:sp>
        <p:nvSpPr>
          <p:cNvPr id="11" name="TextBox 10">
            <a:extLst>
              <a:ext uri="{FF2B5EF4-FFF2-40B4-BE49-F238E27FC236}">
                <a16:creationId xmlns:a16="http://schemas.microsoft.com/office/drawing/2014/main" id="{5C18BECB-455F-EA51-10CB-E7C8542E20AF}"/>
              </a:ext>
            </a:extLst>
          </p:cNvPr>
          <p:cNvSpPr txBox="1"/>
          <p:nvPr/>
        </p:nvSpPr>
        <p:spPr>
          <a:xfrm>
            <a:off x="6703937" y="3452309"/>
            <a:ext cx="5416943" cy="2062103"/>
          </a:xfrm>
          <a:prstGeom prst="rect">
            <a:avLst/>
          </a:prstGeom>
          <a:noFill/>
        </p:spPr>
        <p:txBody>
          <a:bodyPr wrap="square" rtlCol="0">
            <a:spAutoFit/>
          </a:bodyPr>
          <a:lstStyle/>
          <a:p>
            <a:pPr algn="just"/>
            <a:r>
              <a:rPr lang="en-US" sz="2200" b="0" i="0" dirty="0">
                <a:solidFill>
                  <a:srgbClr val="202122"/>
                </a:solidFill>
                <a:effectLst/>
                <a:latin typeface="Arial" panose="020B0604020202020204" pitchFamily="34" charset="0"/>
              </a:rPr>
              <a:t>Scrum's approach to planning and managing product development involves bringing </a:t>
            </a:r>
            <a:r>
              <a:rPr lang="en-US" sz="2200" dirty="0">
                <a:solidFill>
                  <a:srgbClr val="202122"/>
                </a:solidFill>
                <a:latin typeface="Arial" panose="020B0604020202020204" pitchFamily="34" charset="0"/>
                <a:hlinkClick r:id="rId4" tooltip="Decision-making">
                  <a:extLst>
                    <a:ext uri="{A12FA001-AC4F-418D-AE19-62706E023703}">
                      <ahyp:hlinkClr xmlns:ahyp="http://schemas.microsoft.com/office/drawing/2018/hyperlinkcolor" val="tx"/>
                    </a:ext>
                  </a:extLst>
                </a:hlinkClick>
              </a:rPr>
              <a:t>decision-making</a:t>
            </a:r>
            <a:r>
              <a:rPr lang="en-US" sz="2200" dirty="0">
                <a:solidFill>
                  <a:srgbClr val="202122"/>
                </a:solidFill>
                <a:latin typeface="Arial" panose="020B0604020202020204" pitchFamily="34" charset="0"/>
              </a:rPr>
              <a:t> </a:t>
            </a:r>
            <a:r>
              <a:rPr lang="en-US" sz="2200" b="0" i="0" dirty="0">
                <a:solidFill>
                  <a:srgbClr val="202122"/>
                </a:solidFill>
                <a:effectLst/>
                <a:latin typeface="Arial" panose="020B0604020202020204" pitchFamily="34" charset="0"/>
              </a:rPr>
              <a:t>authority to the level of operation properties and certainties.</a:t>
            </a:r>
            <a:endParaRPr lang="ru-RU" sz="2200" dirty="0"/>
          </a:p>
          <a:p>
            <a:endParaRPr lang="ru-RU" dirty="0"/>
          </a:p>
        </p:txBody>
      </p:sp>
      <p:pic>
        <p:nvPicPr>
          <p:cNvPr id="14" name="Picture 13" descr="Diagram&#10;&#10;Description automatically generated">
            <a:extLst>
              <a:ext uri="{FF2B5EF4-FFF2-40B4-BE49-F238E27FC236}">
                <a16:creationId xmlns:a16="http://schemas.microsoft.com/office/drawing/2014/main" id="{5B1596B8-38B2-B0C7-2831-E14502903E80}"/>
              </a:ext>
            </a:extLst>
          </p:cNvPr>
          <p:cNvPicPr>
            <a:picLocks noChangeAspect="1"/>
          </p:cNvPicPr>
          <p:nvPr/>
        </p:nvPicPr>
        <p:blipFill>
          <a:blip r:embed="rId5"/>
          <a:stretch>
            <a:fillRect/>
          </a:stretch>
        </p:blipFill>
        <p:spPr>
          <a:xfrm>
            <a:off x="3265551" y="2251392"/>
            <a:ext cx="3143250" cy="4286250"/>
          </a:xfrm>
          <a:prstGeom prst="rect">
            <a:avLst/>
          </a:prstGeom>
        </p:spPr>
      </p:pic>
      <p:pic>
        <p:nvPicPr>
          <p:cNvPr id="16" name="Picture 15" descr="Graphical user interface, website&#10;&#10;Description automatically generated">
            <a:extLst>
              <a:ext uri="{FF2B5EF4-FFF2-40B4-BE49-F238E27FC236}">
                <a16:creationId xmlns:a16="http://schemas.microsoft.com/office/drawing/2014/main" id="{C859C4B4-AF52-FC1B-05B3-E947AE067188}"/>
              </a:ext>
            </a:extLst>
          </p:cNvPr>
          <p:cNvPicPr>
            <a:picLocks noChangeAspect="1"/>
          </p:cNvPicPr>
          <p:nvPr/>
        </p:nvPicPr>
        <p:blipFill>
          <a:blip r:embed="rId6"/>
          <a:stretch>
            <a:fillRect/>
          </a:stretch>
        </p:blipFill>
        <p:spPr>
          <a:xfrm>
            <a:off x="7255823" y="0"/>
            <a:ext cx="4936177" cy="2055512"/>
          </a:xfrm>
          <a:prstGeom prst="rect">
            <a:avLst/>
          </a:prstGeom>
        </p:spPr>
      </p:pic>
    </p:spTree>
    <p:extLst>
      <p:ext uri="{BB962C8B-B14F-4D97-AF65-F5344CB8AC3E}">
        <p14:creationId xmlns:p14="http://schemas.microsoft.com/office/powerpoint/2010/main" val="434641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CEDF55B-0D10-4377-A610-3ECDC2BEF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C718DDB-43B9-476D-AB6F-D86C8CF2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7977" y="0"/>
            <a:ext cx="7154023"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3F515349-A5A5-529C-E345-A07EFD124176}"/>
              </a:ext>
            </a:extLst>
          </p:cNvPr>
          <p:cNvSpPr>
            <a:spLocks noGrp="1"/>
          </p:cNvSpPr>
          <p:nvPr>
            <p:ph type="title"/>
          </p:nvPr>
        </p:nvSpPr>
        <p:spPr>
          <a:xfrm>
            <a:off x="5037977" y="-33420"/>
            <a:ext cx="6929629" cy="1945080"/>
          </a:xfrm>
        </p:spPr>
        <p:txBody>
          <a:bodyPr vert="horz" lIns="91440" tIns="45720" rIns="91440" bIns="45720" rtlCol="0" anchor="b">
            <a:noAutofit/>
          </a:bodyPr>
          <a:lstStyle/>
          <a:p>
            <a:pPr algn="just"/>
            <a:r>
              <a:rPr lang="en-US" sz="2800" b="0" dirty="0">
                <a:latin typeface="Arial" panose="020B0604020202020204" pitchFamily="34" charset="0"/>
              </a:rPr>
              <a:t>I</a:t>
            </a:r>
            <a:r>
              <a:rPr lang="en-US" sz="2800" b="0" i="0" dirty="0">
                <a:effectLst/>
                <a:latin typeface="Arial" panose="020B0604020202020204" pitchFamily="34" charset="0"/>
              </a:rPr>
              <a:t>n 2002, </a:t>
            </a:r>
            <a:r>
              <a:rPr lang="en-US" sz="2800" b="0" i="0" dirty="0" err="1">
                <a:effectLst/>
                <a:latin typeface="Arial" panose="020B0604020202020204" pitchFamily="34" charset="0"/>
              </a:rPr>
              <a:t>Schwaber</a:t>
            </a:r>
            <a:r>
              <a:rPr lang="en-US" sz="2800" b="0" i="0" dirty="0">
                <a:effectLst/>
                <a:latin typeface="Arial" panose="020B0604020202020204" pitchFamily="34" charset="0"/>
              </a:rPr>
              <a:t> with others founded the </a:t>
            </a:r>
            <a:r>
              <a:rPr lang="en-US" sz="2800" b="0" i="0" u="none" strike="noStrike" dirty="0">
                <a:effectLst/>
                <a:latin typeface="Arial" panose="020B0604020202020204" pitchFamily="34" charset="0"/>
                <a:hlinkClick r:id="rId2" tooltip="Scrum Alliance (page does not exist)">
                  <a:extLst>
                    <a:ext uri="{A12FA001-AC4F-418D-AE19-62706E023703}">
                      <ahyp:hlinkClr xmlns:ahyp="http://schemas.microsoft.com/office/drawing/2018/hyperlinkcolor" val="tx"/>
                    </a:ext>
                  </a:extLst>
                </a:hlinkClick>
              </a:rPr>
              <a:t>Scrum Alliance</a:t>
            </a:r>
            <a:r>
              <a:rPr lang="en-US" sz="2800" b="0" i="0" u="none" strike="noStrike" baseline="30000" dirty="0">
                <a:effectLst/>
                <a:latin typeface="Arial" panose="020B0604020202020204" pitchFamily="34" charset="0"/>
              </a:rPr>
              <a:t> </a:t>
            </a:r>
            <a:r>
              <a:rPr lang="en-US" sz="2800" b="0" i="0" dirty="0">
                <a:effectLst/>
                <a:latin typeface="Arial" panose="020B0604020202020204" pitchFamily="34" charset="0"/>
              </a:rPr>
              <a:t>and set up the </a:t>
            </a:r>
            <a:r>
              <a:rPr lang="en-US" sz="2800" b="0" i="1" dirty="0">
                <a:effectLst/>
                <a:latin typeface="Arial" panose="020B0604020202020204" pitchFamily="34" charset="0"/>
              </a:rPr>
              <a:t>Certified Scrum</a:t>
            </a:r>
            <a:r>
              <a:rPr lang="en-US" sz="2800" b="0" i="0" dirty="0">
                <a:effectLst/>
                <a:latin typeface="Arial" panose="020B0604020202020204" pitchFamily="34" charset="0"/>
              </a:rPr>
              <a:t> accreditation series. </a:t>
            </a:r>
            <a:endParaRPr lang="en-US" sz="2800" spc="-40" dirty="0"/>
          </a:p>
        </p:txBody>
      </p:sp>
      <p:sp>
        <p:nvSpPr>
          <p:cNvPr id="13" name="Text Placeholder 12">
            <a:extLst>
              <a:ext uri="{FF2B5EF4-FFF2-40B4-BE49-F238E27FC236}">
                <a16:creationId xmlns:a16="http://schemas.microsoft.com/office/drawing/2014/main" id="{DF69CFBA-42BF-D687-7227-9BB8F272E4E0}"/>
              </a:ext>
            </a:extLst>
          </p:cNvPr>
          <p:cNvSpPr>
            <a:spLocks noGrp="1"/>
          </p:cNvSpPr>
          <p:nvPr>
            <p:ph type="body" sz="quarter" idx="15"/>
          </p:nvPr>
        </p:nvSpPr>
        <p:spPr>
          <a:xfrm>
            <a:off x="5037977" y="4143323"/>
            <a:ext cx="7154023" cy="2748098"/>
          </a:xfrm>
          <a:solidFill>
            <a:srgbClr val="00B0F0"/>
          </a:solidFill>
        </p:spPr>
        <p:txBody>
          <a:bodyPr vert="horz" lIns="91440" tIns="45720" rIns="91440" bIns="45720" rtlCol="0">
            <a:normAutofit/>
          </a:bodyPr>
          <a:lstStyle/>
          <a:p>
            <a:pPr marL="114300" indent="0">
              <a:buNone/>
            </a:pPr>
            <a:r>
              <a:rPr lang="en-US" sz="2800" b="0" i="0" dirty="0">
                <a:solidFill>
                  <a:srgbClr val="202122"/>
                </a:solidFill>
                <a:effectLst/>
                <a:latin typeface="Arial" panose="020B0604020202020204" pitchFamily="34" charset="0"/>
              </a:rPr>
              <a:t>Since 2009, a public document called </a:t>
            </a:r>
            <a:r>
              <a:rPr lang="en-US" sz="2800" b="0" i="1" dirty="0">
                <a:solidFill>
                  <a:srgbClr val="202122"/>
                </a:solidFill>
                <a:effectLst/>
                <a:latin typeface="Arial" panose="020B0604020202020204" pitchFamily="34" charset="0"/>
              </a:rPr>
              <a:t>The Scrum Guide</a:t>
            </a:r>
            <a:r>
              <a:rPr lang="en-US" sz="2800" b="0" i="0" dirty="0">
                <a:solidFill>
                  <a:srgbClr val="202122"/>
                </a:solidFill>
                <a:effectLst/>
                <a:latin typeface="Arial" panose="020B0604020202020204" pitchFamily="34" charset="0"/>
              </a:rPr>
              <a:t> has been published and updated by </a:t>
            </a:r>
            <a:r>
              <a:rPr lang="en-US" sz="2800" b="0" i="0" dirty="0" err="1">
                <a:solidFill>
                  <a:srgbClr val="202122"/>
                </a:solidFill>
                <a:effectLst/>
                <a:latin typeface="Arial" panose="020B0604020202020204" pitchFamily="34" charset="0"/>
              </a:rPr>
              <a:t>Schwaber</a:t>
            </a:r>
            <a:r>
              <a:rPr lang="en-US" sz="2800" b="0" i="0" dirty="0">
                <a:solidFill>
                  <a:srgbClr val="202122"/>
                </a:solidFill>
                <a:effectLst/>
                <a:latin typeface="Arial" panose="020B0604020202020204" pitchFamily="34" charset="0"/>
              </a:rPr>
              <a:t> and Sutherland. It has been revised 6 times, with the current version being November 2020.</a:t>
            </a:r>
            <a:endParaRPr lang="en-US" sz="2800" dirty="0"/>
          </a:p>
        </p:txBody>
      </p:sp>
      <p:sp>
        <p:nvSpPr>
          <p:cNvPr id="27" name="Footer Placeholder 26">
            <a:extLst>
              <a:ext uri="{FF2B5EF4-FFF2-40B4-BE49-F238E27FC236}">
                <a16:creationId xmlns:a16="http://schemas.microsoft.com/office/drawing/2014/main" id="{292399BD-BD2E-4306-802E-64A79BA9774A}"/>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lvl="0">
              <a:spcAft>
                <a:spcPts val="600"/>
              </a:spcAft>
            </a:pPr>
            <a:r>
              <a:rPr lang="en-US" kern="1200" noProof="0">
                <a:solidFill>
                  <a:srgbClr val="FFFFFF"/>
                </a:solidFill>
                <a:latin typeface="+mn-lt"/>
                <a:ea typeface="+mn-ea"/>
                <a:cs typeface="+mn-cs"/>
              </a:rPr>
              <a:t>Presentation title</a:t>
            </a:r>
          </a:p>
        </p:txBody>
      </p:sp>
      <p:pic>
        <p:nvPicPr>
          <p:cNvPr id="16" name="Picture 15" descr="Logo&#10;&#10;Description automatically generated">
            <a:extLst>
              <a:ext uri="{FF2B5EF4-FFF2-40B4-BE49-F238E27FC236}">
                <a16:creationId xmlns:a16="http://schemas.microsoft.com/office/drawing/2014/main" id="{1FAED497-CA75-5ED3-0F6D-4753B7FF8442}"/>
              </a:ext>
            </a:extLst>
          </p:cNvPr>
          <p:cNvPicPr>
            <a:picLocks noChangeAspect="1"/>
          </p:cNvPicPr>
          <p:nvPr/>
        </p:nvPicPr>
        <p:blipFill>
          <a:blip r:embed="rId3"/>
          <a:stretch>
            <a:fillRect/>
          </a:stretch>
        </p:blipFill>
        <p:spPr>
          <a:xfrm>
            <a:off x="212054" y="-205387"/>
            <a:ext cx="4691232" cy="2736552"/>
          </a:xfrm>
          <a:prstGeom prst="rect">
            <a:avLst/>
          </a:prstGeom>
        </p:spPr>
      </p:pic>
      <p:sp>
        <p:nvSpPr>
          <p:cNvPr id="17" name="TextBox 16">
            <a:extLst>
              <a:ext uri="{FF2B5EF4-FFF2-40B4-BE49-F238E27FC236}">
                <a16:creationId xmlns:a16="http://schemas.microsoft.com/office/drawing/2014/main" id="{3BDF7605-814F-C7B0-47B0-B153DFFF1158}"/>
              </a:ext>
            </a:extLst>
          </p:cNvPr>
          <p:cNvSpPr txBox="1"/>
          <p:nvPr/>
        </p:nvSpPr>
        <p:spPr>
          <a:xfrm>
            <a:off x="5037977" y="2306720"/>
            <a:ext cx="7154023" cy="1815882"/>
          </a:xfrm>
          <a:prstGeom prst="rect">
            <a:avLst/>
          </a:prstGeom>
          <a:solidFill>
            <a:schemeClr val="tx2">
              <a:lumMod val="50000"/>
              <a:lumOff val="50000"/>
            </a:schemeClr>
          </a:solidFill>
        </p:spPr>
        <p:txBody>
          <a:bodyPr wrap="square" rtlCol="0">
            <a:spAutoFit/>
          </a:bodyPr>
          <a:lstStyle/>
          <a:p>
            <a:pPr algn="just"/>
            <a:r>
              <a:rPr lang="en-US" sz="2800" b="0" i="0" dirty="0" err="1">
                <a:effectLst/>
                <a:latin typeface="Arial" panose="020B0604020202020204" pitchFamily="34" charset="0"/>
              </a:rPr>
              <a:t>Schwaber</a:t>
            </a:r>
            <a:r>
              <a:rPr lang="en-US" sz="2800" b="0" i="0" dirty="0">
                <a:effectLst/>
                <a:latin typeface="Arial" panose="020B0604020202020204" pitchFamily="34" charset="0"/>
              </a:rPr>
              <a:t> left the Scrum Alliance in late 2009 and founded Scrum.org which oversees the parallel </a:t>
            </a:r>
            <a:r>
              <a:rPr lang="en-US" sz="2800" b="0" i="1" dirty="0">
                <a:effectLst/>
                <a:latin typeface="Arial" panose="020B0604020202020204" pitchFamily="34" charset="0"/>
              </a:rPr>
              <a:t>Professional Scrum</a:t>
            </a:r>
            <a:r>
              <a:rPr lang="en-US" sz="2800" b="0" i="0" dirty="0">
                <a:effectLst/>
                <a:latin typeface="Arial" panose="020B0604020202020204" pitchFamily="34" charset="0"/>
              </a:rPr>
              <a:t> accreditation series.</a:t>
            </a:r>
            <a:endParaRPr lang="ru-RU" sz="2800" dirty="0"/>
          </a:p>
        </p:txBody>
      </p:sp>
      <p:pic>
        <p:nvPicPr>
          <p:cNvPr id="19" name="Picture 18" descr="Logo&#10;&#10;Description automatically generated">
            <a:extLst>
              <a:ext uri="{FF2B5EF4-FFF2-40B4-BE49-F238E27FC236}">
                <a16:creationId xmlns:a16="http://schemas.microsoft.com/office/drawing/2014/main" id="{655ADEE6-2193-DCD4-ABCD-EEB1DFC05B99}"/>
              </a:ext>
            </a:extLst>
          </p:cNvPr>
          <p:cNvPicPr>
            <a:picLocks noChangeAspect="1"/>
          </p:cNvPicPr>
          <p:nvPr/>
        </p:nvPicPr>
        <p:blipFill>
          <a:blip r:embed="rId4"/>
          <a:stretch>
            <a:fillRect/>
          </a:stretch>
        </p:blipFill>
        <p:spPr>
          <a:xfrm>
            <a:off x="201168" y="2041777"/>
            <a:ext cx="4691232" cy="2451546"/>
          </a:xfrm>
          <a:prstGeom prst="rect">
            <a:avLst/>
          </a:prstGeom>
        </p:spPr>
      </p:pic>
      <p:pic>
        <p:nvPicPr>
          <p:cNvPr id="21" name="Picture 20" descr="A picture containing text, businesscard, screenshot&#10;&#10;Description automatically generated">
            <a:extLst>
              <a:ext uri="{FF2B5EF4-FFF2-40B4-BE49-F238E27FC236}">
                <a16:creationId xmlns:a16="http://schemas.microsoft.com/office/drawing/2014/main" id="{8FCFAC47-7DDE-AF74-5F5B-4F0CE1A9E3AF}"/>
              </a:ext>
            </a:extLst>
          </p:cNvPr>
          <p:cNvPicPr>
            <a:picLocks noChangeAspect="1"/>
          </p:cNvPicPr>
          <p:nvPr/>
        </p:nvPicPr>
        <p:blipFill>
          <a:blip r:embed="rId5"/>
          <a:stretch>
            <a:fillRect/>
          </a:stretch>
        </p:blipFill>
        <p:spPr>
          <a:xfrm>
            <a:off x="1004138" y="3884202"/>
            <a:ext cx="2522834" cy="3007218"/>
          </a:xfrm>
          <a:prstGeom prst="rect">
            <a:avLst/>
          </a:prstGeom>
        </p:spPr>
      </p:pic>
    </p:spTree>
    <p:extLst>
      <p:ext uri="{BB962C8B-B14F-4D97-AF65-F5344CB8AC3E}">
        <p14:creationId xmlns:p14="http://schemas.microsoft.com/office/powerpoint/2010/main" val="3386475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pPr algn="ctr"/>
            <a:r>
              <a:rPr lang="en-US" dirty="0"/>
              <a:t>Scrum team</a:t>
            </a:r>
          </a:p>
        </p:txBody>
      </p:sp>
      <p:graphicFrame>
        <p:nvGraphicFramePr>
          <p:cNvPr id="12" name="Content Placeholder 2">
            <a:extLst>
              <a:ext uri="{FF2B5EF4-FFF2-40B4-BE49-F238E27FC236}">
                <a16:creationId xmlns:a16="http://schemas.microsoft.com/office/drawing/2014/main" id="{B92EBB33-86ED-44CD-B655-52737F569C50}"/>
              </a:ext>
              <a:ext uri="{C183D7F6-B498-43B3-948B-1728B52AA6E4}">
                <adec:decorative xmlns:adec="http://schemas.microsoft.com/office/drawing/2017/decorative" val="1"/>
              </a:ext>
            </a:extLst>
          </p:cNvPr>
          <p:cNvGraphicFramePr>
            <a:graphicFrameLocks noGrp="1"/>
          </p:cNvGraphicFramePr>
          <p:nvPr>
            <p:ph sz="quarter" idx="14"/>
            <p:extLst>
              <p:ext uri="{D42A27DB-BD31-4B8C-83A1-F6EECF244321}">
                <p14:modId xmlns:p14="http://schemas.microsoft.com/office/powerpoint/2010/main" val="1530861114"/>
              </p:ext>
            </p:extLst>
          </p:nvPr>
        </p:nvGraphicFramePr>
        <p:xfrm>
          <a:off x="931863" y="1695450"/>
          <a:ext cx="10328275" cy="4314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BA44D22-2C67-436D-AB47-1C91A69B29EE}"/>
              </a:ext>
            </a:extLst>
          </p:cNvPr>
          <p:cNvSpPr>
            <a:spLocks noGrp="1"/>
          </p:cNvSpPr>
          <p:nvPr>
            <p:ph type="ftr" sz="quarter" idx="11"/>
          </p:nvPr>
        </p:nvSpPr>
        <p:spPr>
          <a:xfrm>
            <a:off x="201168" y="6356350"/>
            <a:ext cx="4837176" cy="365125"/>
          </a:xfrm>
        </p:spPr>
        <p:txBody>
          <a:bodyPr/>
          <a:lstStyle/>
          <a:p>
            <a:pPr>
              <a:spcAft>
                <a:spcPts val="600"/>
              </a:spcAft>
            </a:pPr>
            <a:r>
              <a:rPr lang="en-US" kern="1200" dirty="0">
                <a:solidFill>
                  <a:schemeClr val="tx1"/>
                </a:solidFill>
                <a:latin typeface="+mn-lt"/>
                <a:ea typeface="+mn-ea"/>
                <a:cs typeface="+mn-cs"/>
              </a:rPr>
              <a:t>Scrum &amp; Trello</a:t>
            </a:r>
          </a:p>
        </p:txBody>
      </p:sp>
    </p:spTree>
    <p:extLst>
      <p:ext uri="{BB962C8B-B14F-4D97-AF65-F5344CB8AC3E}">
        <p14:creationId xmlns:p14="http://schemas.microsoft.com/office/powerpoint/2010/main" val="2605548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D22322F-E79D-4BEF-8038-DE2C8F5CCA40}"/>
              </a:ext>
            </a:extLst>
          </p:cNvPr>
          <p:cNvSpPr>
            <a:spLocks noGrp="1"/>
          </p:cNvSpPr>
          <p:nvPr>
            <p:ph type="title"/>
          </p:nvPr>
        </p:nvSpPr>
        <p:spPr>
          <a:xfrm>
            <a:off x="1249680" y="190500"/>
            <a:ext cx="10036292" cy="773776"/>
          </a:xfrm>
        </p:spPr>
        <p:txBody>
          <a:bodyPr>
            <a:normAutofit fontScale="90000"/>
          </a:bodyPr>
          <a:lstStyle/>
          <a:p>
            <a:pPr algn="ctr"/>
            <a:r>
              <a:rPr lang="en-US" dirty="0"/>
              <a:t>Business analyst and Product owner</a:t>
            </a:r>
          </a:p>
        </p:txBody>
      </p:sp>
      <p:sp>
        <p:nvSpPr>
          <p:cNvPr id="14" name="Text Placeholder 13">
            <a:extLst>
              <a:ext uri="{FF2B5EF4-FFF2-40B4-BE49-F238E27FC236}">
                <a16:creationId xmlns:a16="http://schemas.microsoft.com/office/drawing/2014/main" id="{61A6601B-A3E2-47A2-B731-4FE03C43E2B0}"/>
              </a:ext>
            </a:extLst>
          </p:cNvPr>
          <p:cNvSpPr>
            <a:spLocks noGrp="1"/>
          </p:cNvSpPr>
          <p:nvPr>
            <p:ph type="body" sz="quarter" idx="14"/>
          </p:nvPr>
        </p:nvSpPr>
        <p:spPr>
          <a:xfrm>
            <a:off x="1209243" y="1764139"/>
            <a:ext cx="4756714" cy="597604"/>
          </a:xfrm>
        </p:spPr>
        <p:txBody>
          <a:bodyPr/>
          <a:lstStyle/>
          <a:p>
            <a:r>
              <a:rPr lang="en-US" dirty="0"/>
              <a:t>Duties </a:t>
            </a:r>
          </a:p>
        </p:txBody>
      </p:sp>
      <p:sp>
        <p:nvSpPr>
          <p:cNvPr id="13" name="Content Placeholder 12">
            <a:extLst>
              <a:ext uri="{FF2B5EF4-FFF2-40B4-BE49-F238E27FC236}">
                <a16:creationId xmlns:a16="http://schemas.microsoft.com/office/drawing/2014/main" id="{ABAEE544-8FB3-4E56-91A9-A6964539DCB7}"/>
              </a:ext>
            </a:extLst>
          </p:cNvPr>
          <p:cNvSpPr>
            <a:spLocks noGrp="1"/>
          </p:cNvSpPr>
          <p:nvPr>
            <p:ph type="body" sz="quarter" idx="17"/>
          </p:nvPr>
        </p:nvSpPr>
        <p:spPr>
          <a:xfrm>
            <a:off x="1209243" y="2374900"/>
            <a:ext cx="4756714" cy="3365500"/>
          </a:xfrm>
        </p:spPr>
        <p:txBody>
          <a:bodyPr/>
          <a:lstStyle/>
          <a:p>
            <a:r>
              <a:rPr lang="en-US" dirty="0"/>
              <a:t>Communicate with stakeholder, product owner to understand business needs. </a:t>
            </a:r>
          </a:p>
          <a:p>
            <a:r>
              <a:rPr lang="en-US" dirty="0"/>
              <a:t>“Translates” business needs for Developer teams' language. </a:t>
            </a:r>
          </a:p>
          <a:p>
            <a:r>
              <a:rPr lang="en-US" dirty="0"/>
              <a:t>Does all this stuff through the backlog.</a:t>
            </a:r>
          </a:p>
          <a:p>
            <a:r>
              <a:rPr lang="en-US" dirty="0"/>
              <a:t>Review's analyzing</a:t>
            </a:r>
          </a:p>
        </p:txBody>
      </p:sp>
      <p:sp>
        <p:nvSpPr>
          <p:cNvPr id="16" name="Text Placeholder 15">
            <a:extLst>
              <a:ext uri="{FF2B5EF4-FFF2-40B4-BE49-F238E27FC236}">
                <a16:creationId xmlns:a16="http://schemas.microsoft.com/office/drawing/2014/main" id="{1ADD5DF7-575E-4C10-815E-CDBBFAB583BF}"/>
              </a:ext>
            </a:extLst>
          </p:cNvPr>
          <p:cNvSpPr>
            <a:spLocks noGrp="1"/>
          </p:cNvSpPr>
          <p:nvPr>
            <p:ph type="body" sz="quarter" idx="16"/>
          </p:nvPr>
        </p:nvSpPr>
        <p:spPr>
          <a:xfrm>
            <a:off x="6257467" y="1764031"/>
            <a:ext cx="4756714" cy="597604"/>
          </a:xfrm>
        </p:spPr>
        <p:txBody>
          <a:bodyPr/>
          <a:lstStyle/>
          <a:p>
            <a:r>
              <a:rPr lang="en-US" dirty="0"/>
              <a:t>Backlog consists of:</a:t>
            </a:r>
          </a:p>
        </p:txBody>
      </p:sp>
      <p:sp>
        <p:nvSpPr>
          <p:cNvPr id="15" name="Content Placeholder 14">
            <a:extLst>
              <a:ext uri="{FF2B5EF4-FFF2-40B4-BE49-F238E27FC236}">
                <a16:creationId xmlns:a16="http://schemas.microsoft.com/office/drawing/2014/main" id="{A13BE1C0-386B-47CB-BDCE-A24D9918AEEF}"/>
              </a:ext>
            </a:extLst>
          </p:cNvPr>
          <p:cNvSpPr>
            <a:spLocks noGrp="1"/>
          </p:cNvSpPr>
          <p:nvPr>
            <p:ph type="body" sz="quarter" idx="18"/>
          </p:nvPr>
        </p:nvSpPr>
        <p:spPr>
          <a:xfrm>
            <a:off x="6257467" y="2374900"/>
            <a:ext cx="4756714" cy="3365500"/>
          </a:xfrm>
        </p:spPr>
        <p:txBody>
          <a:bodyPr/>
          <a:lstStyle/>
          <a:p>
            <a:r>
              <a:rPr lang="en-US" dirty="0"/>
              <a:t>Epics. </a:t>
            </a:r>
          </a:p>
          <a:p>
            <a:r>
              <a:rPr lang="en-US" dirty="0"/>
              <a:t>User Stories.</a:t>
            </a:r>
          </a:p>
          <a:p>
            <a:r>
              <a:rPr lang="en-US" dirty="0"/>
              <a:t>Tasks.</a:t>
            </a:r>
          </a:p>
          <a:p>
            <a:endParaRPr lang="en-US" dirty="0"/>
          </a:p>
        </p:txBody>
      </p:sp>
      <p:sp>
        <p:nvSpPr>
          <p:cNvPr id="7" name="Footer Placeholder 6">
            <a:extLst>
              <a:ext uri="{FF2B5EF4-FFF2-40B4-BE49-F238E27FC236}">
                <a16:creationId xmlns:a16="http://schemas.microsoft.com/office/drawing/2014/main" id="{C4A3939E-B573-4FB2-AD69-18C1A75F947B}"/>
              </a:ext>
            </a:extLst>
          </p:cNvPr>
          <p:cNvSpPr>
            <a:spLocks noGrp="1"/>
          </p:cNvSpPr>
          <p:nvPr>
            <p:ph type="ftr" sz="quarter" idx="11"/>
          </p:nvPr>
        </p:nvSpPr>
        <p:spPr>
          <a:xfrm>
            <a:off x="201168" y="6356350"/>
            <a:ext cx="4837176" cy="365125"/>
          </a:xfrm>
        </p:spPr>
        <p:txBody>
          <a:bodyPr/>
          <a:lstStyle/>
          <a:p>
            <a:pPr>
              <a:spcAft>
                <a:spcPts val="600"/>
              </a:spcAft>
            </a:pPr>
            <a:r>
              <a:rPr lang="en-US" kern="1200" dirty="0">
                <a:solidFill>
                  <a:schemeClr val="tx1"/>
                </a:solidFill>
                <a:latin typeface="+mn-lt"/>
                <a:ea typeface="+mn-ea"/>
                <a:cs typeface="+mn-cs"/>
              </a:rPr>
              <a:t>Scrum &amp; Trello</a:t>
            </a:r>
          </a:p>
        </p:txBody>
      </p:sp>
      <p:pic>
        <p:nvPicPr>
          <p:cNvPr id="3" name="Picture 2" descr="Diagram&#10;&#10;Description automatically generated">
            <a:extLst>
              <a:ext uri="{FF2B5EF4-FFF2-40B4-BE49-F238E27FC236}">
                <a16:creationId xmlns:a16="http://schemas.microsoft.com/office/drawing/2014/main" id="{3F86DB1A-BAC5-C15A-E477-391E4EC41F63}"/>
              </a:ext>
            </a:extLst>
          </p:cNvPr>
          <p:cNvPicPr>
            <a:picLocks noChangeAspect="1"/>
          </p:cNvPicPr>
          <p:nvPr/>
        </p:nvPicPr>
        <p:blipFill>
          <a:blip r:embed="rId2"/>
          <a:stretch>
            <a:fillRect/>
          </a:stretch>
        </p:blipFill>
        <p:spPr>
          <a:xfrm>
            <a:off x="6321181" y="3686832"/>
            <a:ext cx="5624312" cy="2666978"/>
          </a:xfrm>
          <a:prstGeom prst="rect">
            <a:avLst/>
          </a:prstGeom>
        </p:spPr>
      </p:pic>
    </p:spTree>
    <p:extLst>
      <p:ext uri="{BB962C8B-B14F-4D97-AF65-F5344CB8AC3E}">
        <p14:creationId xmlns:p14="http://schemas.microsoft.com/office/powerpoint/2010/main" val="2805428833"/>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CCB28C-7D26-4A36-9CFC-D739C28F3D18}">
  <ds:schemaRefs>
    <ds:schemaRef ds:uri="http://schemas.microsoft.com/sharepoint/v3/contenttype/forms"/>
  </ds:schemaRefs>
</ds:datastoreItem>
</file>

<file path=customXml/itemProps2.xml><?xml version="1.0" encoding="utf-8"?>
<ds:datastoreItem xmlns:ds="http://schemas.openxmlformats.org/officeDocument/2006/customXml" ds:itemID="{08757C30-AE9A-4680-90EB-19D282EC2B7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{B84C0C85-7219-4278-88AB-AB45F9F2A68C}tf89117832_win32</Template>
  <TotalTime>830</TotalTime>
  <Words>609</Words>
  <Application>Microsoft Office PowerPoint</Application>
  <PresentationFormat>Widescreen</PresentationFormat>
  <Paragraphs>70</Paragraphs>
  <Slides>16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Avenir Next LT Pro</vt:lpstr>
      <vt:lpstr>Calibri</vt:lpstr>
      <vt:lpstr>ColorBlockVTI</vt:lpstr>
      <vt:lpstr>Scrum &amp; Trello</vt:lpstr>
      <vt:lpstr>Agenda</vt:lpstr>
      <vt:lpstr>Scrum history  </vt:lpstr>
      <vt:lpstr>In 1993, Jeff Sutherland and his team at Easel Corporation created the Scrum process to be used in software development processes by combining the concepts of the 1986 article with the concepts of object-oriented development, empirical process control, iterative development and incremental, software processes and productivity improvement, as well as the development of complex and dynamic systems.</vt:lpstr>
      <vt:lpstr>PowerPoint Presentation</vt:lpstr>
      <vt:lpstr>PowerPoint Presentation</vt:lpstr>
      <vt:lpstr>In 2002, Schwaber with others founded the Scrum Alliance and set up the Certified Scrum accreditation series. </vt:lpstr>
      <vt:lpstr>Scrum team</vt:lpstr>
      <vt:lpstr>Business analyst and Product owner</vt:lpstr>
      <vt:lpstr>4 Key Responsibilities of Scrum master </vt:lpstr>
      <vt:lpstr>The responsibilities of a Development team</vt:lpstr>
      <vt:lpstr>Trello is the visual tool that empowers your team to manage any type of project, workflow, or task tracking.  It’s developed by Trello Enterprise, a subsidiary of Atlassian (Jira developers).</vt:lpstr>
      <vt:lpstr>PowerPoint Presentation</vt:lpstr>
      <vt:lpstr>Trello is very simple, flexible, and powerful.</vt:lpstr>
      <vt:lpstr>It also got lots of templates for everyday use</vt:lpstr>
      <vt:lpstr>Hope you liked my presentation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 in Trello</dc:title>
  <dc:creator>Dmytro Razvaliaiev</dc:creator>
  <cp:lastModifiedBy>Dmytro Razvaliaiev</cp:lastModifiedBy>
  <cp:revision>7</cp:revision>
  <dcterms:created xsi:type="dcterms:W3CDTF">2022-12-12T08:32:49Z</dcterms:created>
  <dcterms:modified xsi:type="dcterms:W3CDTF">2022-12-13T16:27:31Z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